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3" r:id="rId8"/>
    <p:sldId id="262"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6"/>
  </p:normalViewPr>
  <p:slideViewPr>
    <p:cSldViewPr snapToGrid="0" snapToObjects="1">
      <p:cViewPr varScale="1">
        <p:scale>
          <a:sx n="101" d="100"/>
          <a:sy n="101" d="100"/>
        </p:scale>
        <p:origin x="1000" y="192"/>
      </p:cViewPr>
      <p:guideLst/>
    </p:cSldViewPr>
  </p:slideViewPr>
  <p:notesTextViewPr>
    <p:cViewPr>
      <p:scale>
        <a:sx n="1" d="1"/>
        <a:sy n="1" d="1"/>
      </p:scale>
      <p:origin x="0" y="-7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9AA31A-16A5-4047-A74C-4DA316212884}" type="datetimeFigureOut">
              <a:rPr lang="en-US" smtClean="0"/>
              <a:t>6/13/22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91D3A7-3401-4D41-92A8-831844B63BB9}" type="slidenum">
              <a:rPr lang="en-US" smtClean="0"/>
              <a:t>‹#›</a:t>
            </a:fld>
            <a:endParaRPr lang="en-US"/>
          </a:p>
        </p:txBody>
      </p:sp>
    </p:spTree>
    <p:extLst>
      <p:ext uri="{BB962C8B-B14F-4D97-AF65-F5344CB8AC3E}">
        <p14:creationId xmlns:p14="http://schemas.microsoft.com/office/powerpoint/2010/main" val="325605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participants meets with their doctor about how to manage blood glucose levels using diet change, they should not be surprised that this involves A1c readings. If a participant has simply signed up for a program connecting them with fresh vegetables during the summer, they should be VERY surprised when the farmers asks for A1c level while handing over the kale. Participants in that same program who volunteer to participate in research on program impact may not be as surprised, although the context of a research survey does not lend itself to thoughtful tracking and management. </a:t>
            </a:r>
          </a:p>
        </p:txBody>
      </p:sp>
      <p:sp>
        <p:nvSpPr>
          <p:cNvPr id="4" name="Slide Number Placeholder 3"/>
          <p:cNvSpPr>
            <a:spLocks noGrp="1"/>
          </p:cNvSpPr>
          <p:nvPr>
            <p:ph type="sldNum" sz="quarter" idx="5"/>
          </p:nvPr>
        </p:nvSpPr>
        <p:spPr/>
        <p:txBody>
          <a:bodyPr/>
          <a:lstStyle/>
          <a:p>
            <a:fld id="{9291D3A7-3401-4D41-92A8-831844B63BB9}" type="slidenum">
              <a:rPr lang="en-US" smtClean="0"/>
              <a:t>2</a:t>
            </a:fld>
            <a:endParaRPr lang="en-US"/>
          </a:p>
        </p:txBody>
      </p:sp>
    </p:spTree>
    <p:extLst>
      <p:ext uri="{BB962C8B-B14F-4D97-AF65-F5344CB8AC3E}">
        <p14:creationId xmlns:p14="http://schemas.microsoft.com/office/powerpoint/2010/main" val="2803318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Federally Qualified Health Centers have a mandate to provide comprehensive primary and preventive care to everyone in their service area, regardless of insurance status or ability to pay, they are a good health care partner to look to for examples of </a:t>
            </a:r>
            <a:r>
              <a:rPr lang="en-US"/>
              <a:t>how to identify </a:t>
            </a:r>
            <a:r>
              <a:rPr lang="en-US" dirty="0"/>
              <a:t>who is being missed with current resources. </a:t>
            </a:r>
          </a:p>
        </p:txBody>
      </p:sp>
      <p:sp>
        <p:nvSpPr>
          <p:cNvPr id="4" name="Slide Number Placeholder 3"/>
          <p:cNvSpPr>
            <a:spLocks noGrp="1"/>
          </p:cNvSpPr>
          <p:nvPr>
            <p:ph type="sldNum" sz="quarter" idx="5"/>
          </p:nvPr>
        </p:nvSpPr>
        <p:spPr/>
        <p:txBody>
          <a:bodyPr/>
          <a:lstStyle/>
          <a:p>
            <a:fld id="{9291D3A7-3401-4D41-92A8-831844B63BB9}" type="slidenum">
              <a:rPr lang="en-US" smtClean="0"/>
              <a:t>11</a:t>
            </a:fld>
            <a:endParaRPr lang="en-US"/>
          </a:p>
        </p:txBody>
      </p:sp>
    </p:spTree>
    <p:extLst>
      <p:ext uri="{BB962C8B-B14F-4D97-AF65-F5344CB8AC3E}">
        <p14:creationId xmlns:p14="http://schemas.microsoft.com/office/powerpoint/2010/main" val="4274282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https://</a:t>
            </a:r>
            <a:r>
              <a:rPr lang="en-US" dirty="0" err="1"/>
              <a:t>www.vtfoodinhealth.net</a:t>
            </a:r>
            <a:r>
              <a:rPr lang="en-US" dirty="0"/>
              <a:t>/risk-screening for a link to the HVS explainer series. </a:t>
            </a:r>
          </a:p>
        </p:txBody>
      </p:sp>
      <p:sp>
        <p:nvSpPr>
          <p:cNvPr id="4" name="Slide Number Placeholder 3"/>
          <p:cNvSpPr>
            <a:spLocks noGrp="1"/>
          </p:cNvSpPr>
          <p:nvPr>
            <p:ph type="sldNum" sz="quarter" idx="5"/>
          </p:nvPr>
        </p:nvSpPr>
        <p:spPr/>
        <p:txBody>
          <a:bodyPr/>
          <a:lstStyle/>
          <a:p>
            <a:fld id="{9291D3A7-3401-4D41-92A8-831844B63BB9}" type="slidenum">
              <a:rPr lang="en-US" smtClean="0"/>
              <a:t>3</a:t>
            </a:fld>
            <a:endParaRPr lang="en-US"/>
          </a:p>
        </p:txBody>
      </p:sp>
    </p:spTree>
    <p:extLst>
      <p:ext uri="{BB962C8B-B14F-4D97-AF65-F5344CB8AC3E}">
        <p14:creationId xmlns:p14="http://schemas.microsoft.com/office/powerpoint/2010/main" val="2560033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there are many different options for tracking this indicator – see https://</a:t>
            </a:r>
            <a:r>
              <a:rPr lang="en-US" dirty="0" err="1"/>
              <a:t>www.vtfoodinhealth.net</a:t>
            </a:r>
            <a:r>
              <a:rPr lang="en-US" dirty="0"/>
              <a:t>/measuring-dietary-change</a:t>
            </a:r>
          </a:p>
        </p:txBody>
      </p:sp>
      <p:sp>
        <p:nvSpPr>
          <p:cNvPr id="4" name="Slide Number Placeholder 3"/>
          <p:cNvSpPr>
            <a:spLocks noGrp="1"/>
          </p:cNvSpPr>
          <p:nvPr>
            <p:ph type="sldNum" sz="quarter" idx="5"/>
          </p:nvPr>
        </p:nvSpPr>
        <p:spPr/>
        <p:txBody>
          <a:bodyPr/>
          <a:lstStyle/>
          <a:p>
            <a:fld id="{9291D3A7-3401-4D41-92A8-831844B63BB9}" type="slidenum">
              <a:rPr lang="en-US" smtClean="0"/>
              <a:t>4</a:t>
            </a:fld>
            <a:endParaRPr lang="en-US"/>
          </a:p>
        </p:txBody>
      </p:sp>
    </p:spTree>
    <p:extLst>
      <p:ext uri="{BB962C8B-B14F-4D97-AF65-F5344CB8AC3E}">
        <p14:creationId xmlns:p14="http://schemas.microsoft.com/office/powerpoint/2010/main" val="3292838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91D3A7-3401-4D41-92A8-831844B63BB9}" type="slidenum">
              <a:rPr lang="en-US" smtClean="0"/>
              <a:t>5</a:t>
            </a:fld>
            <a:endParaRPr lang="en-US"/>
          </a:p>
        </p:txBody>
      </p:sp>
    </p:spTree>
    <p:extLst>
      <p:ext uri="{BB962C8B-B14F-4D97-AF65-F5344CB8AC3E}">
        <p14:creationId xmlns:p14="http://schemas.microsoft.com/office/powerpoint/2010/main" val="478925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91D3A7-3401-4D41-92A8-831844B63BB9}" type="slidenum">
              <a:rPr lang="en-US" smtClean="0"/>
              <a:t>6</a:t>
            </a:fld>
            <a:endParaRPr lang="en-US"/>
          </a:p>
        </p:txBody>
      </p:sp>
    </p:spTree>
    <p:extLst>
      <p:ext uri="{BB962C8B-B14F-4D97-AF65-F5344CB8AC3E}">
        <p14:creationId xmlns:p14="http://schemas.microsoft.com/office/powerpoint/2010/main" val="4093656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91D3A7-3401-4D41-92A8-831844B63BB9}" type="slidenum">
              <a:rPr lang="en-US" smtClean="0"/>
              <a:t>7</a:t>
            </a:fld>
            <a:endParaRPr lang="en-US"/>
          </a:p>
        </p:txBody>
      </p:sp>
    </p:spTree>
    <p:extLst>
      <p:ext uri="{BB962C8B-B14F-4D97-AF65-F5344CB8AC3E}">
        <p14:creationId xmlns:p14="http://schemas.microsoft.com/office/powerpoint/2010/main" val="349988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https://</a:t>
            </a:r>
            <a:r>
              <a:rPr lang="en-US" dirty="0" err="1"/>
              <a:t>www.vtfoodinhealth.net</a:t>
            </a:r>
            <a:r>
              <a:rPr lang="en-US" dirty="0"/>
              <a:t>/setting-goals </a:t>
            </a:r>
          </a:p>
        </p:txBody>
      </p:sp>
      <p:sp>
        <p:nvSpPr>
          <p:cNvPr id="4" name="Slide Number Placeholder 3"/>
          <p:cNvSpPr>
            <a:spLocks noGrp="1"/>
          </p:cNvSpPr>
          <p:nvPr>
            <p:ph type="sldNum" sz="quarter" idx="5"/>
          </p:nvPr>
        </p:nvSpPr>
        <p:spPr/>
        <p:txBody>
          <a:bodyPr/>
          <a:lstStyle/>
          <a:p>
            <a:fld id="{9291D3A7-3401-4D41-92A8-831844B63BB9}" type="slidenum">
              <a:rPr lang="en-US" smtClean="0"/>
              <a:t>8</a:t>
            </a:fld>
            <a:endParaRPr lang="en-US"/>
          </a:p>
        </p:txBody>
      </p:sp>
    </p:spTree>
    <p:extLst>
      <p:ext uri="{BB962C8B-B14F-4D97-AF65-F5344CB8AC3E}">
        <p14:creationId xmlns:p14="http://schemas.microsoft.com/office/powerpoint/2010/main" val="1766237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91D3A7-3401-4D41-92A8-831844B63BB9}" type="slidenum">
              <a:rPr lang="en-US" smtClean="0"/>
              <a:t>9</a:t>
            </a:fld>
            <a:endParaRPr lang="en-US"/>
          </a:p>
        </p:txBody>
      </p:sp>
    </p:spTree>
    <p:extLst>
      <p:ext uri="{BB962C8B-B14F-4D97-AF65-F5344CB8AC3E}">
        <p14:creationId xmlns:p14="http://schemas.microsoft.com/office/powerpoint/2010/main" val="1380828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landscape of Vermont nutrition services is available at: https://</a:t>
            </a:r>
            <a:r>
              <a:rPr lang="en-US" dirty="0" err="1"/>
              <a:t>www.vtfoodinhealth.net</a:t>
            </a:r>
            <a:r>
              <a:rPr lang="en-US" dirty="0"/>
              <a:t>/nutrition-services </a:t>
            </a:r>
          </a:p>
        </p:txBody>
      </p:sp>
      <p:sp>
        <p:nvSpPr>
          <p:cNvPr id="4" name="Slide Number Placeholder 3"/>
          <p:cNvSpPr>
            <a:spLocks noGrp="1"/>
          </p:cNvSpPr>
          <p:nvPr>
            <p:ph type="sldNum" sz="quarter" idx="5"/>
          </p:nvPr>
        </p:nvSpPr>
        <p:spPr/>
        <p:txBody>
          <a:bodyPr/>
          <a:lstStyle/>
          <a:p>
            <a:fld id="{9291D3A7-3401-4D41-92A8-831844B63BB9}" type="slidenum">
              <a:rPr lang="en-US" smtClean="0"/>
              <a:t>10</a:t>
            </a:fld>
            <a:endParaRPr lang="en-US"/>
          </a:p>
        </p:txBody>
      </p:sp>
    </p:spTree>
    <p:extLst>
      <p:ext uri="{BB962C8B-B14F-4D97-AF65-F5344CB8AC3E}">
        <p14:creationId xmlns:p14="http://schemas.microsoft.com/office/powerpoint/2010/main" val="3123292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3EE63-79D8-0110-7BE7-2C86A07CBC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5BFEFBC-5272-F186-6297-B4BA9FB8C3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C0CE2F-4090-F1EA-ED5F-71BDB3015BF8}"/>
              </a:ext>
            </a:extLst>
          </p:cNvPr>
          <p:cNvSpPr>
            <a:spLocks noGrp="1"/>
          </p:cNvSpPr>
          <p:nvPr>
            <p:ph type="dt" sz="half" idx="10"/>
          </p:nvPr>
        </p:nvSpPr>
        <p:spPr/>
        <p:txBody>
          <a:bodyPr/>
          <a:lstStyle/>
          <a:p>
            <a:fld id="{A5AD9D73-1677-9542-9900-295A52EE3E61}" type="datetimeFigureOut">
              <a:rPr lang="en-US" smtClean="0"/>
              <a:t>6/13/22</a:t>
            </a:fld>
            <a:endParaRPr lang="en-US"/>
          </a:p>
        </p:txBody>
      </p:sp>
      <p:sp>
        <p:nvSpPr>
          <p:cNvPr id="5" name="Footer Placeholder 4">
            <a:extLst>
              <a:ext uri="{FF2B5EF4-FFF2-40B4-BE49-F238E27FC236}">
                <a16:creationId xmlns:a16="http://schemas.microsoft.com/office/drawing/2014/main" id="{A2471108-DD9D-A196-D66C-C17C6D3F8B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85D39B-A0E2-2FCC-2A9F-CB36F7552D0E}"/>
              </a:ext>
            </a:extLst>
          </p:cNvPr>
          <p:cNvSpPr>
            <a:spLocks noGrp="1"/>
          </p:cNvSpPr>
          <p:nvPr>
            <p:ph type="sldNum" sz="quarter" idx="12"/>
          </p:nvPr>
        </p:nvSpPr>
        <p:spPr/>
        <p:txBody>
          <a:bodyPr/>
          <a:lstStyle/>
          <a:p>
            <a:fld id="{447DA2AD-B70B-2743-A891-63D11E0646C6}" type="slidenum">
              <a:rPr lang="en-US" smtClean="0"/>
              <a:t>‹#›</a:t>
            </a:fld>
            <a:endParaRPr lang="en-US"/>
          </a:p>
        </p:txBody>
      </p:sp>
    </p:spTree>
    <p:extLst>
      <p:ext uri="{BB962C8B-B14F-4D97-AF65-F5344CB8AC3E}">
        <p14:creationId xmlns:p14="http://schemas.microsoft.com/office/powerpoint/2010/main" val="2964942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53F08-0536-C8EE-2FA9-DE0E145A12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DD5C2A-0814-98FD-CA04-F41930BD7B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DDA9EA-12E9-7B07-1671-CCFB36BBCFE7}"/>
              </a:ext>
            </a:extLst>
          </p:cNvPr>
          <p:cNvSpPr>
            <a:spLocks noGrp="1"/>
          </p:cNvSpPr>
          <p:nvPr>
            <p:ph type="dt" sz="half" idx="10"/>
          </p:nvPr>
        </p:nvSpPr>
        <p:spPr/>
        <p:txBody>
          <a:bodyPr/>
          <a:lstStyle/>
          <a:p>
            <a:fld id="{A5AD9D73-1677-9542-9900-295A52EE3E61}" type="datetimeFigureOut">
              <a:rPr lang="en-US" smtClean="0"/>
              <a:t>6/13/22</a:t>
            </a:fld>
            <a:endParaRPr lang="en-US"/>
          </a:p>
        </p:txBody>
      </p:sp>
      <p:sp>
        <p:nvSpPr>
          <p:cNvPr id="5" name="Footer Placeholder 4">
            <a:extLst>
              <a:ext uri="{FF2B5EF4-FFF2-40B4-BE49-F238E27FC236}">
                <a16:creationId xmlns:a16="http://schemas.microsoft.com/office/drawing/2014/main" id="{D50CAE40-1E82-3A2C-4440-8C592F996F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C34B38-6EEA-0722-FAA5-072F1776CF74}"/>
              </a:ext>
            </a:extLst>
          </p:cNvPr>
          <p:cNvSpPr>
            <a:spLocks noGrp="1"/>
          </p:cNvSpPr>
          <p:nvPr>
            <p:ph type="sldNum" sz="quarter" idx="12"/>
          </p:nvPr>
        </p:nvSpPr>
        <p:spPr/>
        <p:txBody>
          <a:bodyPr/>
          <a:lstStyle/>
          <a:p>
            <a:fld id="{447DA2AD-B70B-2743-A891-63D11E0646C6}" type="slidenum">
              <a:rPr lang="en-US" smtClean="0"/>
              <a:t>‹#›</a:t>
            </a:fld>
            <a:endParaRPr lang="en-US"/>
          </a:p>
        </p:txBody>
      </p:sp>
    </p:spTree>
    <p:extLst>
      <p:ext uri="{BB962C8B-B14F-4D97-AF65-F5344CB8AC3E}">
        <p14:creationId xmlns:p14="http://schemas.microsoft.com/office/powerpoint/2010/main" val="2301048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D37106-1901-E1A8-9F27-9CD42416E3E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66B948-DC06-37FE-8D3C-A906D9208A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8B9E9A-35B2-0E6B-366D-2110A05637AF}"/>
              </a:ext>
            </a:extLst>
          </p:cNvPr>
          <p:cNvSpPr>
            <a:spLocks noGrp="1"/>
          </p:cNvSpPr>
          <p:nvPr>
            <p:ph type="dt" sz="half" idx="10"/>
          </p:nvPr>
        </p:nvSpPr>
        <p:spPr/>
        <p:txBody>
          <a:bodyPr/>
          <a:lstStyle/>
          <a:p>
            <a:fld id="{A5AD9D73-1677-9542-9900-295A52EE3E61}" type="datetimeFigureOut">
              <a:rPr lang="en-US" smtClean="0"/>
              <a:t>6/13/22</a:t>
            </a:fld>
            <a:endParaRPr lang="en-US"/>
          </a:p>
        </p:txBody>
      </p:sp>
      <p:sp>
        <p:nvSpPr>
          <p:cNvPr id="5" name="Footer Placeholder 4">
            <a:extLst>
              <a:ext uri="{FF2B5EF4-FFF2-40B4-BE49-F238E27FC236}">
                <a16:creationId xmlns:a16="http://schemas.microsoft.com/office/drawing/2014/main" id="{1D0619C8-42D3-3C0B-CA98-92950CF304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4655C7-69AD-360B-D56B-60B3D7B7DDC7}"/>
              </a:ext>
            </a:extLst>
          </p:cNvPr>
          <p:cNvSpPr>
            <a:spLocks noGrp="1"/>
          </p:cNvSpPr>
          <p:nvPr>
            <p:ph type="sldNum" sz="quarter" idx="12"/>
          </p:nvPr>
        </p:nvSpPr>
        <p:spPr/>
        <p:txBody>
          <a:bodyPr/>
          <a:lstStyle/>
          <a:p>
            <a:fld id="{447DA2AD-B70B-2743-A891-63D11E0646C6}" type="slidenum">
              <a:rPr lang="en-US" smtClean="0"/>
              <a:t>‹#›</a:t>
            </a:fld>
            <a:endParaRPr lang="en-US"/>
          </a:p>
        </p:txBody>
      </p:sp>
    </p:spTree>
    <p:extLst>
      <p:ext uri="{BB962C8B-B14F-4D97-AF65-F5344CB8AC3E}">
        <p14:creationId xmlns:p14="http://schemas.microsoft.com/office/powerpoint/2010/main" val="1521569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CB27A-2FF4-27E0-B4B2-730F3F0371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86BA8C-9B6D-5FB0-44AC-4396B4BA31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D8A12D-30F6-5EA4-3453-8778D26E8BCA}"/>
              </a:ext>
            </a:extLst>
          </p:cNvPr>
          <p:cNvSpPr>
            <a:spLocks noGrp="1"/>
          </p:cNvSpPr>
          <p:nvPr>
            <p:ph type="dt" sz="half" idx="10"/>
          </p:nvPr>
        </p:nvSpPr>
        <p:spPr/>
        <p:txBody>
          <a:bodyPr/>
          <a:lstStyle/>
          <a:p>
            <a:fld id="{A5AD9D73-1677-9542-9900-295A52EE3E61}" type="datetimeFigureOut">
              <a:rPr lang="en-US" smtClean="0"/>
              <a:t>6/13/22</a:t>
            </a:fld>
            <a:endParaRPr lang="en-US"/>
          </a:p>
        </p:txBody>
      </p:sp>
      <p:sp>
        <p:nvSpPr>
          <p:cNvPr id="5" name="Footer Placeholder 4">
            <a:extLst>
              <a:ext uri="{FF2B5EF4-FFF2-40B4-BE49-F238E27FC236}">
                <a16:creationId xmlns:a16="http://schemas.microsoft.com/office/drawing/2014/main" id="{25E8C7E4-E438-719E-E18D-299BC8F45F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28A48E-ABE0-D696-7006-73B41D43648B}"/>
              </a:ext>
            </a:extLst>
          </p:cNvPr>
          <p:cNvSpPr>
            <a:spLocks noGrp="1"/>
          </p:cNvSpPr>
          <p:nvPr>
            <p:ph type="sldNum" sz="quarter" idx="12"/>
          </p:nvPr>
        </p:nvSpPr>
        <p:spPr/>
        <p:txBody>
          <a:bodyPr/>
          <a:lstStyle/>
          <a:p>
            <a:fld id="{447DA2AD-B70B-2743-A891-63D11E0646C6}" type="slidenum">
              <a:rPr lang="en-US" smtClean="0"/>
              <a:t>‹#›</a:t>
            </a:fld>
            <a:endParaRPr lang="en-US"/>
          </a:p>
        </p:txBody>
      </p:sp>
    </p:spTree>
    <p:extLst>
      <p:ext uri="{BB962C8B-B14F-4D97-AF65-F5344CB8AC3E}">
        <p14:creationId xmlns:p14="http://schemas.microsoft.com/office/powerpoint/2010/main" val="3438443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7895E-156E-148A-3D0F-2D4770D764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A65F70E-2DBD-E2E1-024B-AD0D424F50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9475B9-F636-BA58-BFE6-F81419DA8D01}"/>
              </a:ext>
            </a:extLst>
          </p:cNvPr>
          <p:cNvSpPr>
            <a:spLocks noGrp="1"/>
          </p:cNvSpPr>
          <p:nvPr>
            <p:ph type="dt" sz="half" idx="10"/>
          </p:nvPr>
        </p:nvSpPr>
        <p:spPr/>
        <p:txBody>
          <a:bodyPr/>
          <a:lstStyle/>
          <a:p>
            <a:fld id="{A5AD9D73-1677-9542-9900-295A52EE3E61}" type="datetimeFigureOut">
              <a:rPr lang="en-US" smtClean="0"/>
              <a:t>6/13/22</a:t>
            </a:fld>
            <a:endParaRPr lang="en-US"/>
          </a:p>
        </p:txBody>
      </p:sp>
      <p:sp>
        <p:nvSpPr>
          <p:cNvPr id="5" name="Footer Placeholder 4">
            <a:extLst>
              <a:ext uri="{FF2B5EF4-FFF2-40B4-BE49-F238E27FC236}">
                <a16:creationId xmlns:a16="http://schemas.microsoft.com/office/drawing/2014/main" id="{AF9CCE08-661F-0475-0F72-8A6EC9750E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07DD5B-2501-4BB3-67E5-E3D09A934E8D}"/>
              </a:ext>
            </a:extLst>
          </p:cNvPr>
          <p:cNvSpPr>
            <a:spLocks noGrp="1"/>
          </p:cNvSpPr>
          <p:nvPr>
            <p:ph type="sldNum" sz="quarter" idx="12"/>
          </p:nvPr>
        </p:nvSpPr>
        <p:spPr/>
        <p:txBody>
          <a:bodyPr/>
          <a:lstStyle/>
          <a:p>
            <a:fld id="{447DA2AD-B70B-2743-A891-63D11E0646C6}" type="slidenum">
              <a:rPr lang="en-US" smtClean="0"/>
              <a:t>‹#›</a:t>
            </a:fld>
            <a:endParaRPr lang="en-US"/>
          </a:p>
        </p:txBody>
      </p:sp>
    </p:spTree>
    <p:extLst>
      <p:ext uri="{BB962C8B-B14F-4D97-AF65-F5344CB8AC3E}">
        <p14:creationId xmlns:p14="http://schemas.microsoft.com/office/powerpoint/2010/main" val="1668702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A9D88-D9D5-235A-1CB3-6A63D06626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F3FF9E-880E-213F-07B8-F2E4D66CAF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9C08803-3440-E155-A43F-EC7A16FEAB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CD6933-E9DC-7178-38BE-1A09698D80C4}"/>
              </a:ext>
            </a:extLst>
          </p:cNvPr>
          <p:cNvSpPr>
            <a:spLocks noGrp="1"/>
          </p:cNvSpPr>
          <p:nvPr>
            <p:ph type="dt" sz="half" idx="10"/>
          </p:nvPr>
        </p:nvSpPr>
        <p:spPr/>
        <p:txBody>
          <a:bodyPr/>
          <a:lstStyle/>
          <a:p>
            <a:fld id="{A5AD9D73-1677-9542-9900-295A52EE3E61}" type="datetimeFigureOut">
              <a:rPr lang="en-US" smtClean="0"/>
              <a:t>6/13/22</a:t>
            </a:fld>
            <a:endParaRPr lang="en-US"/>
          </a:p>
        </p:txBody>
      </p:sp>
      <p:sp>
        <p:nvSpPr>
          <p:cNvPr id="6" name="Footer Placeholder 5">
            <a:extLst>
              <a:ext uri="{FF2B5EF4-FFF2-40B4-BE49-F238E27FC236}">
                <a16:creationId xmlns:a16="http://schemas.microsoft.com/office/drawing/2014/main" id="{50AA3C0D-9283-5954-5639-3FCAE3AFB2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6BC1E0-700C-C700-8573-F099F008394D}"/>
              </a:ext>
            </a:extLst>
          </p:cNvPr>
          <p:cNvSpPr>
            <a:spLocks noGrp="1"/>
          </p:cNvSpPr>
          <p:nvPr>
            <p:ph type="sldNum" sz="quarter" idx="12"/>
          </p:nvPr>
        </p:nvSpPr>
        <p:spPr/>
        <p:txBody>
          <a:bodyPr/>
          <a:lstStyle/>
          <a:p>
            <a:fld id="{447DA2AD-B70B-2743-A891-63D11E0646C6}" type="slidenum">
              <a:rPr lang="en-US" smtClean="0"/>
              <a:t>‹#›</a:t>
            </a:fld>
            <a:endParaRPr lang="en-US"/>
          </a:p>
        </p:txBody>
      </p:sp>
    </p:spTree>
    <p:extLst>
      <p:ext uri="{BB962C8B-B14F-4D97-AF65-F5344CB8AC3E}">
        <p14:creationId xmlns:p14="http://schemas.microsoft.com/office/powerpoint/2010/main" val="321895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E7114-2902-A4A3-4165-358DC1481B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B63D3C0-1FF6-4ED7-3978-7EF1FD3049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62CE37-03A6-A1B4-7D81-FE5F864765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466C3D-FFC4-01F2-BCF9-0E16CB3BF0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A26573-18DF-CD64-CB91-ABB40EE48B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D6BBB3-DE32-4BFB-0D4D-5DE8A84A9303}"/>
              </a:ext>
            </a:extLst>
          </p:cNvPr>
          <p:cNvSpPr>
            <a:spLocks noGrp="1"/>
          </p:cNvSpPr>
          <p:nvPr>
            <p:ph type="dt" sz="half" idx="10"/>
          </p:nvPr>
        </p:nvSpPr>
        <p:spPr/>
        <p:txBody>
          <a:bodyPr/>
          <a:lstStyle/>
          <a:p>
            <a:fld id="{A5AD9D73-1677-9542-9900-295A52EE3E61}" type="datetimeFigureOut">
              <a:rPr lang="en-US" smtClean="0"/>
              <a:t>6/13/22</a:t>
            </a:fld>
            <a:endParaRPr lang="en-US"/>
          </a:p>
        </p:txBody>
      </p:sp>
      <p:sp>
        <p:nvSpPr>
          <p:cNvPr id="8" name="Footer Placeholder 7">
            <a:extLst>
              <a:ext uri="{FF2B5EF4-FFF2-40B4-BE49-F238E27FC236}">
                <a16:creationId xmlns:a16="http://schemas.microsoft.com/office/drawing/2014/main" id="{FC0DB390-EB81-A60D-2859-E70E99A963C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A6C3B7-AA28-95AA-EF05-BE262BDE170D}"/>
              </a:ext>
            </a:extLst>
          </p:cNvPr>
          <p:cNvSpPr>
            <a:spLocks noGrp="1"/>
          </p:cNvSpPr>
          <p:nvPr>
            <p:ph type="sldNum" sz="quarter" idx="12"/>
          </p:nvPr>
        </p:nvSpPr>
        <p:spPr/>
        <p:txBody>
          <a:bodyPr/>
          <a:lstStyle/>
          <a:p>
            <a:fld id="{447DA2AD-B70B-2743-A891-63D11E0646C6}" type="slidenum">
              <a:rPr lang="en-US" smtClean="0"/>
              <a:t>‹#›</a:t>
            </a:fld>
            <a:endParaRPr lang="en-US"/>
          </a:p>
        </p:txBody>
      </p:sp>
    </p:spTree>
    <p:extLst>
      <p:ext uri="{BB962C8B-B14F-4D97-AF65-F5344CB8AC3E}">
        <p14:creationId xmlns:p14="http://schemas.microsoft.com/office/powerpoint/2010/main" val="1203136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119CB-F4A1-F55C-7901-8EBBD052E6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4EA8F5-C23C-E3C7-40B8-15C03EA65537}"/>
              </a:ext>
            </a:extLst>
          </p:cNvPr>
          <p:cNvSpPr>
            <a:spLocks noGrp="1"/>
          </p:cNvSpPr>
          <p:nvPr>
            <p:ph type="dt" sz="half" idx="10"/>
          </p:nvPr>
        </p:nvSpPr>
        <p:spPr/>
        <p:txBody>
          <a:bodyPr/>
          <a:lstStyle/>
          <a:p>
            <a:fld id="{A5AD9D73-1677-9542-9900-295A52EE3E61}" type="datetimeFigureOut">
              <a:rPr lang="en-US" smtClean="0"/>
              <a:t>6/13/22</a:t>
            </a:fld>
            <a:endParaRPr lang="en-US"/>
          </a:p>
        </p:txBody>
      </p:sp>
      <p:sp>
        <p:nvSpPr>
          <p:cNvPr id="4" name="Footer Placeholder 3">
            <a:extLst>
              <a:ext uri="{FF2B5EF4-FFF2-40B4-BE49-F238E27FC236}">
                <a16:creationId xmlns:a16="http://schemas.microsoft.com/office/drawing/2014/main" id="{A8BC646B-8928-864A-90B1-7294577936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D1C9E4-CE84-9C40-23F0-2DFD41D35DFF}"/>
              </a:ext>
            </a:extLst>
          </p:cNvPr>
          <p:cNvSpPr>
            <a:spLocks noGrp="1"/>
          </p:cNvSpPr>
          <p:nvPr>
            <p:ph type="sldNum" sz="quarter" idx="12"/>
          </p:nvPr>
        </p:nvSpPr>
        <p:spPr/>
        <p:txBody>
          <a:bodyPr/>
          <a:lstStyle/>
          <a:p>
            <a:fld id="{447DA2AD-B70B-2743-A891-63D11E0646C6}" type="slidenum">
              <a:rPr lang="en-US" smtClean="0"/>
              <a:t>‹#›</a:t>
            </a:fld>
            <a:endParaRPr lang="en-US"/>
          </a:p>
        </p:txBody>
      </p:sp>
    </p:spTree>
    <p:extLst>
      <p:ext uri="{BB962C8B-B14F-4D97-AF65-F5344CB8AC3E}">
        <p14:creationId xmlns:p14="http://schemas.microsoft.com/office/powerpoint/2010/main" val="874986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42B9DC-3C2B-8E98-3325-D78824CD0340}"/>
              </a:ext>
            </a:extLst>
          </p:cNvPr>
          <p:cNvSpPr>
            <a:spLocks noGrp="1"/>
          </p:cNvSpPr>
          <p:nvPr>
            <p:ph type="dt" sz="half" idx="10"/>
          </p:nvPr>
        </p:nvSpPr>
        <p:spPr/>
        <p:txBody>
          <a:bodyPr/>
          <a:lstStyle/>
          <a:p>
            <a:fld id="{A5AD9D73-1677-9542-9900-295A52EE3E61}" type="datetimeFigureOut">
              <a:rPr lang="en-US" smtClean="0"/>
              <a:t>6/13/22</a:t>
            </a:fld>
            <a:endParaRPr lang="en-US"/>
          </a:p>
        </p:txBody>
      </p:sp>
      <p:sp>
        <p:nvSpPr>
          <p:cNvPr id="3" name="Footer Placeholder 2">
            <a:extLst>
              <a:ext uri="{FF2B5EF4-FFF2-40B4-BE49-F238E27FC236}">
                <a16:creationId xmlns:a16="http://schemas.microsoft.com/office/drawing/2014/main" id="{63C52BD4-D756-6A68-2BC0-E98542B9D7A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20BE879-10D9-3448-77F8-99170E11B2A6}"/>
              </a:ext>
            </a:extLst>
          </p:cNvPr>
          <p:cNvSpPr>
            <a:spLocks noGrp="1"/>
          </p:cNvSpPr>
          <p:nvPr>
            <p:ph type="sldNum" sz="quarter" idx="12"/>
          </p:nvPr>
        </p:nvSpPr>
        <p:spPr/>
        <p:txBody>
          <a:bodyPr/>
          <a:lstStyle/>
          <a:p>
            <a:fld id="{447DA2AD-B70B-2743-A891-63D11E0646C6}" type="slidenum">
              <a:rPr lang="en-US" smtClean="0"/>
              <a:t>‹#›</a:t>
            </a:fld>
            <a:endParaRPr lang="en-US"/>
          </a:p>
        </p:txBody>
      </p:sp>
    </p:spTree>
    <p:extLst>
      <p:ext uri="{BB962C8B-B14F-4D97-AF65-F5344CB8AC3E}">
        <p14:creationId xmlns:p14="http://schemas.microsoft.com/office/powerpoint/2010/main" val="849395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45BEE-14B8-FEFE-A524-AEB25C3774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4F2DA9-037E-4115-0E4E-F13FF8F7FC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778F75-C923-A42C-EF69-DE8418B8B7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E6C49F-D0D4-FC44-40F8-C4E0CABACC42}"/>
              </a:ext>
            </a:extLst>
          </p:cNvPr>
          <p:cNvSpPr>
            <a:spLocks noGrp="1"/>
          </p:cNvSpPr>
          <p:nvPr>
            <p:ph type="dt" sz="half" idx="10"/>
          </p:nvPr>
        </p:nvSpPr>
        <p:spPr/>
        <p:txBody>
          <a:bodyPr/>
          <a:lstStyle/>
          <a:p>
            <a:fld id="{A5AD9D73-1677-9542-9900-295A52EE3E61}" type="datetimeFigureOut">
              <a:rPr lang="en-US" smtClean="0"/>
              <a:t>6/13/22</a:t>
            </a:fld>
            <a:endParaRPr lang="en-US"/>
          </a:p>
        </p:txBody>
      </p:sp>
      <p:sp>
        <p:nvSpPr>
          <p:cNvPr id="6" name="Footer Placeholder 5">
            <a:extLst>
              <a:ext uri="{FF2B5EF4-FFF2-40B4-BE49-F238E27FC236}">
                <a16:creationId xmlns:a16="http://schemas.microsoft.com/office/drawing/2014/main" id="{0926E873-9DCB-BE95-A502-5B4A4B2103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F1DF96-B732-9B8A-493A-298511C567D6}"/>
              </a:ext>
            </a:extLst>
          </p:cNvPr>
          <p:cNvSpPr>
            <a:spLocks noGrp="1"/>
          </p:cNvSpPr>
          <p:nvPr>
            <p:ph type="sldNum" sz="quarter" idx="12"/>
          </p:nvPr>
        </p:nvSpPr>
        <p:spPr/>
        <p:txBody>
          <a:bodyPr/>
          <a:lstStyle/>
          <a:p>
            <a:fld id="{447DA2AD-B70B-2743-A891-63D11E0646C6}" type="slidenum">
              <a:rPr lang="en-US" smtClean="0"/>
              <a:t>‹#›</a:t>
            </a:fld>
            <a:endParaRPr lang="en-US"/>
          </a:p>
        </p:txBody>
      </p:sp>
    </p:spTree>
    <p:extLst>
      <p:ext uri="{BB962C8B-B14F-4D97-AF65-F5344CB8AC3E}">
        <p14:creationId xmlns:p14="http://schemas.microsoft.com/office/powerpoint/2010/main" val="682581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6947B-AE3F-5F12-8714-772E7B8F28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2C44670-4D94-6AF6-318C-2677032219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4E0316-B0F1-1B64-9C51-DD5A33839A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100BFC-CD60-1868-8803-21EB6E1D3BB6}"/>
              </a:ext>
            </a:extLst>
          </p:cNvPr>
          <p:cNvSpPr>
            <a:spLocks noGrp="1"/>
          </p:cNvSpPr>
          <p:nvPr>
            <p:ph type="dt" sz="half" idx="10"/>
          </p:nvPr>
        </p:nvSpPr>
        <p:spPr/>
        <p:txBody>
          <a:bodyPr/>
          <a:lstStyle/>
          <a:p>
            <a:fld id="{A5AD9D73-1677-9542-9900-295A52EE3E61}" type="datetimeFigureOut">
              <a:rPr lang="en-US" smtClean="0"/>
              <a:t>6/13/22</a:t>
            </a:fld>
            <a:endParaRPr lang="en-US"/>
          </a:p>
        </p:txBody>
      </p:sp>
      <p:sp>
        <p:nvSpPr>
          <p:cNvPr id="6" name="Footer Placeholder 5">
            <a:extLst>
              <a:ext uri="{FF2B5EF4-FFF2-40B4-BE49-F238E27FC236}">
                <a16:creationId xmlns:a16="http://schemas.microsoft.com/office/drawing/2014/main" id="{80A3A862-F4BD-11B3-8EF4-8029120DFA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5ED66B-7F70-F2EF-5FD8-EDD0179C4A85}"/>
              </a:ext>
            </a:extLst>
          </p:cNvPr>
          <p:cNvSpPr>
            <a:spLocks noGrp="1"/>
          </p:cNvSpPr>
          <p:nvPr>
            <p:ph type="sldNum" sz="quarter" idx="12"/>
          </p:nvPr>
        </p:nvSpPr>
        <p:spPr/>
        <p:txBody>
          <a:bodyPr/>
          <a:lstStyle/>
          <a:p>
            <a:fld id="{447DA2AD-B70B-2743-A891-63D11E0646C6}" type="slidenum">
              <a:rPr lang="en-US" smtClean="0"/>
              <a:t>‹#›</a:t>
            </a:fld>
            <a:endParaRPr lang="en-US"/>
          </a:p>
        </p:txBody>
      </p:sp>
    </p:spTree>
    <p:extLst>
      <p:ext uri="{BB962C8B-B14F-4D97-AF65-F5344CB8AC3E}">
        <p14:creationId xmlns:p14="http://schemas.microsoft.com/office/powerpoint/2010/main" val="4057734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D3CA52-A004-0C9F-2BC1-F823C6651A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3A4C2C-C4A1-9A98-5B26-830694BB0A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BEF36D-B358-2B8B-A0DE-0DDFBF905C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AD9D73-1677-9542-9900-295A52EE3E61}" type="datetimeFigureOut">
              <a:rPr lang="en-US" smtClean="0"/>
              <a:t>6/13/22</a:t>
            </a:fld>
            <a:endParaRPr lang="en-US"/>
          </a:p>
        </p:txBody>
      </p:sp>
      <p:sp>
        <p:nvSpPr>
          <p:cNvPr id="5" name="Footer Placeholder 4">
            <a:extLst>
              <a:ext uri="{FF2B5EF4-FFF2-40B4-BE49-F238E27FC236}">
                <a16:creationId xmlns:a16="http://schemas.microsoft.com/office/drawing/2014/main" id="{40B9130C-7037-1BD9-BC64-A365318CFE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9E8EEB-93E2-B24D-CB58-47B178379C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DA2AD-B70B-2743-A891-63D11E0646C6}" type="slidenum">
              <a:rPr lang="en-US" smtClean="0"/>
              <a:t>‹#›</a:t>
            </a:fld>
            <a:endParaRPr lang="en-US"/>
          </a:p>
        </p:txBody>
      </p:sp>
    </p:spTree>
    <p:extLst>
      <p:ext uri="{BB962C8B-B14F-4D97-AF65-F5344CB8AC3E}">
        <p14:creationId xmlns:p14="http://schemas.microsoft.com/office/powerpoint/2010/main" val="3666988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307AB-33D6-A6D3-98C9-41C990C052A2}"/>
              </a:ext>
            </a:extLst>
          </p:cNvPr>
          <p:cNvSpPr>
            <a:spLocks noGrp="1"/>
          </p:cNvSpPr>
          <p:nvPr>
            <p:ph type="ctrTitle"/>
          </p:nvPr>
        </p:nvSpPr>
        <p:spPr/>
        <p:txBody>
          <a:bodyPr>
            <a:normAutofit fontScale="90000"/>
          </a:bodyPr>
          <a:lstStyle/>
          <a:p>
            <a:r>
              <a:rPr lang="en-US" dirty="0"/>
              <a:t>Top 10 Greatest Hits of Food Is Medicine Program Evaluation</a:t>
            </a:r>
          </a:p>
        </p:txBody>
      </p:sp>
      <p:sp>
        <p:nvSpPr>
          <p:cNvPr id="3" name="Subtitle 2">
            <a:extLst>
              <a:ext uri="{FF2B5EF4-FFF2-40B4-BE49-F238E27FC236}">
                <a16:creationId xmlns:a16="http://schemas.microsoft.com/office/drawing/2014/main" id="{6FEBF033-A504-A7DA-A9AB-FCC74D872B3D}"/>
              </a:ext>
            </a:extLst>
          </p:cNvPr>
          <p:cNvSpPr>
            <a:spLocks noGrp="1"/>
          </p:cNvSpPr>
          <p:nvPr>
            <p:ph type="subTitle" idx="1"/>
          </p:nvPr>
        </p:nvSpPr>
        <p:spPr/>
        <p:txBody>
          <a:bodyPr/>
          <a:lstStyle/>
          <a:p>
            <a:r>
              <a:rPr lang="en-US" dirty="0"/>
              <a:t>Helen’s Personal Opinion, Does Not Necessarily Reflect the Opinion of Anyone Else</a:t>
            </a:r>
          </a:p>
        </p:txBody>
      </p:sp>
    </p:spTree>
    <p:extLst>
      <p:ext uri="{BB962C8B-B14F-4D97-AF65-F5344CB8AC3E}">
        <p14:creationId xmlns:p14="http://schemas.microsoft.com/office/powerpoint/2010/main" val="3000442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5DB13-D47C-959D-68E8-54EF2AD97E92}"/>
              </a:ext>
            </a:extLst>
          </p:cNvPr>
          <p:cNvSpPr>
            <a:spLocks noGrp="1"/>
          </p:cNvSpPr>
          <p:nvPr>
            <p:ph type="title"/>
          </p:nvPr>
        </p:nvSpPr>
        <p:spPr>
          <a:xfrm>
            <a:off x="838200" y="225425"/>
            <a:ext cx="10515600" cy="2878138"/>
          </a:xfrm>
        </p:spPr>
        <p:txBody>
          <a:bodyPr>
            <a:normAutofit/>
          </a:bodyPr>
          <a:lstStyle/>
          <a:p>
            <a:pPr fontAlgn="base"/>
            <a:r>
              <a:rPr lang="en-US" dirty="0"/>
              <a:t>For many people, improving their health through improving their diet requires more than access to food. </a:t>
            </a:r>
          </a:p>
        </p:txBody>
      </p:sp>
      <p:sp>
        <p:nvSpPr>
          <p:cNvPr id="3" name="Content Placeholder 2">
            <a:extLst>
              <a:ext uri="{FF2B5EF4-FFF2-40B4-BE49-F238E27FC236}">
                <a16:creationId xmlns:a16="http://schemas.microsoft.com/office/drawing/2014/main" id="{A878DB7E-0390-7571-21AE-28F8E6B6B616}"/>
              </a:ext>
            </a:extLst>
          </p:cNvPr>
          <p:cNvSpPr>
            <a:spLocks noGrp="1"/>
          </p:cNvSpPr>
          <p:nvPr>
            <p:ph idx="1"/>
          </p:nvPr>
        </p:nvSpPr>
        <p:spPr>
          <a:xfrm>
            <a:off x="838200" y="2832100"/>
            <a:ext cx="10515600" cy="3660775"/>
          </a:xfrm>
        </p:spPr>
        <p:txBody>
          <a:bodyPr>
            <a:normAutofit/>
          </a:bodyPr>
          <a:lstStyle/>
          <a:p>
            <a:pPr fontAlgn="base"/>
            <a:r>
              <a:rPr lang="en-US" dirty="0"/>
              <a:t>Non-medical support might include transportation, cooking equipment, cooking skills, basic nutrition education.</a:t>
            </a:r>
          </a:p>
          <a:p>
            <a:pPr fontAlgn="base"/>
            <a:r>
              <a:rPr lang="en-US" dirty="0"/>
              <a:t>Often participants also need the support of medical professionals – especially as more people manage multiple chronic conditions. </a:t>
            </a:r>
          </a:p>
          <a:p>
            <a:pPr fontAlgn="base"/>
            <a:r>
              <a:rPr lang="en-US" dirty="0">
                <a:solidFill>
                  <a:schemeClr val="accent2">
                    <a:lumMod val="75000"/>
                  </a:schemeClr>
                </a:solidFill>
              </a:rPr>
              <a:t>Understand the roles of care coordinators, community health teams, and licensed providers as they interact with food program participants. Participants should never have to choose food &amp; diet as a </a:t>
            </a:r>
            <a:r>
              <a:rPr lang="en-US" i="1" dirty="0">
                <a:solidFill>
                  <a:schemeClr val="accent2">
                    <a:lumMod val="75000"/>
                  </a:schemeClr>
                </a:solidFill>
              </a:rPr>
              <a:t>separate </a:t>
            </a:r>
            <a:r>
              <a:rPr lang="en-US" dirty="0">
                <a:solidFill>
                  <a:schemeClr val="accent2">
                    <a:lumMod val="75000"/>
                  </a:schemeClr>
                </a:solidFill>
              </a:rPr>
              <a:t>path from their medical care. </a:t>
            </a:r>
          </a:p>
          <a:p>
            <a:pPr fontAlgn="base"/>
            <a:endParaRPr lang="en-US" dirty="0"/>
          </a:p>
        </p:txBody>
      </p:sp>
    </p:spTree>
    <p:extLst>
      <p:ext uri="{BB962C8B-B14F-4D97-AF65-F5344CB8AC3E}">
        <p14:creationId xmlns:p14="http://schemas.microsoft.com/office/powerpoint/2010/main" val="2736913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5DB13-D47C-959D-68E8-54EF2AD97E92}"/>
              </a:ext>
            </a:extLst>
          </p:cNvPr>
          <p:cNvSpPr>
            <a:spLocks noGrp="1"/>
          </p:cNvSpPr>
          <p:nvPr>
            <p:ph type="title"/>
          </p:nvPr>
        </p:nvSpPr>
        <p:spPr>
          <a:xfrm>
            <a:off x="838200" y="149225"/>
            <a:ext cx="10515600" cy="2878138"/>
          </a:xfrm>
        </p:spPr>
        <p:txBody>
          <a:bodyPr>
            <a:normAutofit/>
          </a:bodyPr>
          <a:lstStyle/>
          <a:p>
            <a:pPr fontAlgn="base"/>
            <a:r>
              <a:rPr lang="en-US" dirty="0"/>
              <a:t>Knowing who isn’t participating in your program is as important as knowing who is.</a:t>
            </a:r>
          </a:p>
        </p:txBody>
      </p:sp>
      <p:sp>
        <p:nvSpPr>
          <p:cNvPr id="3" name="Content Placeholder 2">
            <a:extLst>
              <a:ext uri="{FF2B5EF4-FFF2-40B4-BE49-F238E27FC236}">
                <a16:creationId xmlns:a16="http://schemas.microsoft.com/office/drawing/2014/main" id="{A878DB7E-0390-7571-21AE-28F8E6B6B616}"/>
              </a:ext>
            </a:extLst>
          </p:cNvPr>
          <p:cNvSpPr>
            <a:spLocks noGrp="1"/>
          </p:cNvSpPr>
          <p:nvPr>
            <p:ph idx="1"/>
          </p:nvPr>
        </p:nvSpPr>
        <p:spPr>
          <a:xfrm>
            <a:off x="838200" y="2565399"/>
            <a:ext cx="10515600" cy="3851275"/>
          </a:xfrm>
        </p:spPr>
        <p:txBody>
          <a:bodyPr>
            <a:normAutofit/>
          </a:bodyPr>
          <a:lstStyle/>
          <a:p>
            <a:pPr fontAlgn="base"/>
            <a:r>
              <a:rPr lang="en-US" dirty="0">
                <a:solidFill>
                  <a:schemeClr val="accent2">
                    <a:lumMod val="75000"/>
                  </a:schemeClr>
                </a:solidFill>
              </a:rPr>
              <a:t>Examples of structures set up for VT FQHCs to manage this challenge:</a:t>
            </a:r>
          </a:p>
          <a:p>
            <a:pPr lvl="1" fontAlgn="base"/>
            <a:r>
              <a:rPr lang="en-US" dirty="0">
                <a:solidFill>
                  <a:schemeClr val="accent2">
                    <a:lumMod val="75000"/>
                  </a:schemeClr>
                </a:solidFill>
              </a:rPr>
              <a:t>Structured social risk screening</a:t>
            </a:r>
          </a:p>
          <a:p>
            <a:pPr lvl="1" fontAlgn="base"/>
            <a:r>
              <a:rPr lang="en-US" dirty="0">
                <a:solidFill>
                  <a:schemeClr val="accent2">
                    <a:lumMod val="75000"/>
                  </a:schemeClr>
                </a:solidFill>
              </a:rPr>
              <a:t>Population health data analysis &amp; predictive analysis</a:t>
            </a:r>
          </a:p>
          <a:p>
            <a:pPr lvl="1" fontAlgn="base"/>
            <a:r>
              <a:rPr lang="en-US" dirty="0">
                <a:solidFill>
                  <a:schemeClr val="accent2">
                    <a:lumMod val="75000"/>
                  </a:schemeClr>
                </a:solidFill>
              </a:rPr>
              <a:t>Care coordinators who can talk through needs &amp; changing needs</a:t>
            </a:r>
          </a:p>
          <a:p>
            <a:pPr lvl="1" fontAlgn="base"/>
            <a:r>
              <a:rPr lang="en-US" dirty="0">
                <a:solidFill>
                  <a:schemeClr val="accent2">
                    <a:lumMod val="75000"/>
                  </a:schemeClr>
                </a:solidFill>
              </a:rPr>
              <a:t>Community health teams</a:t>
            </a:r>
          </a:p>
          <a:p>
            <a:pPr lvl="1" fontAlgn="base"/>
            <a:r>
              <a:rPr lang="en-US" dirty="0">
                <a:solidFill>
                  <a:schemeClr val="accent2">
                    <a:lumMod val="75000"/>
                  </a:schemeClr>
                </a:solidFill>
              </a:rPr>
              <a:t>Community health needs assessments</a:t>
            </a:r>
          </a:p>
          <a:p>
            <a:pPr lvl="1" fontAlgn="base"/>
            <a:r>
              <a:rPr lang="en-US" dirty="0">
                <a:solidFill>
                  <a:schemeClr val="accent2">
                    <a:lumMod val="75000"/>
                  </a:schemeClr>
                </a:solidFill>
              </a:rPr>
              <a:t>Governance structure</a:t>
            </a:r>
          </a:p>
          <a:p>
            <a:pPr lvl="1" fontAlgn="base"/>
            <a:r>
              <a:rPr lang="en-US" dirty="0">
                <a:solidFill>
                  <a:schemeClr val="accent2">
                    <a:lumMod val="75000"/>
                  </a:schemeClr>
                </a:solidFill>
              </a:rPr>
              <a:t>Office of the Health Care Advocate</a:t>
            </a:r>
          </a:p>
          <a:p>
            <a:pPr lvl="1" fontAlgn="base"/>
            <a:r>
              <a:rPr lang="en-US" dirty="0">
                <a:solidFill>
                  <a:schemeClr val="accent2">
                    <a:lumMod val="75000"/>
                  </a:schemeClr>
                </a:solidFill>
              </a:rPr>
              <a:t>Community health profile resources</a:t>
            </a:r>
          </a:p>
        </p:txBody>
      </p:sp>
    </p:spTree>
    <p:extLst>
      <p:ext uri="{BB962C8B-B14F-4D97-AF65-F5344CB8AC3E}">
        <p14:creationId xmlns:p14="http://schemas.microsoft.com/office/powerpoint/2010/main" val="3473930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5DB13-D47C-959D-68E8-54EF2AD97E92}"/>
              </a:ext>
            </a:extLst>
          </p:cNvPr>
          <p:cNvSpPr>
            <a:spLocks noGrp="1"/>
          </p:cNvSpPr>
          <p:nvPr>
            <p:ph type="title"/>
          </p:nvPr>
        </p:nvSpPr>
        <p:spPr>
          <a:xfrm>
            <a:off x="838200" y="365125"/>
            <a:ext cx="10515600" cy="2878138"/>
          </a:xfrm>
        </p:spPr>
        <p:txBody>
          <a:bodyPr/>
          <a:lstStyle/>
          <a:p>
            <a:r>
              <a:rPr lang="en-US" dirty="0"/>
              <a:t>Program evaluation and research are two different things. </a:t>
            </a:r>
          </a:p>
        </p:txBody>
      </p:sp>
      <p:sp>
        <p:nvSpPr>
          <p:cNvPr id="3" name="Content Placeholder 2">
            <a:extLst>
              <a:ext uri="{FF2B5EF4-FFF2-40B4-BE49-F238E27FC236}">
                <a16:creationId xmlns:a16="http://schemas.microsoft.com/office/drawing/2014/main" id="{A878DB7E-0390-7571-21AE-28F8E6B6B616}"/>
              </a:ext>
            </a:extLst>
          </p:cNvPr>
          <p:cNvSpPr>
            <a:spLocks noGrp="1"/>
          </p:cNvSpPr>
          <p:nvPr>
            <p:ph idx="1"/>
          </p:nvPr>
        </p:nvSpPr>
        <p:spPr>
          <a:xfrm>
            <a:off x="838200" y="3243263"/>
            <a:ext cx="10515600" cy="2933700"/>
          </a:xfrm>
        </p:spPr>
        <p:txBody>
          <a:bodyPr/>
          <a:lstStyle/>
          <a:p>
            <a:r>
              <a:rPr lang="en-US" dirty="0"/>
              <a:t>Program evaluation has the goal of directly improving your program. Research has the goal of contributing to the broader knowledge base.</a:t>
            </a:r>
          </a:p>
          <a:p>
            <a:r>
              <a:rPr lang="en-US" dirty="0"/>
              <a:t>Some programs evaluations are set up as </a:t>
            </a:r>
            <a:r>
              <a:rPr lang="en-US" i="1" dirty="0"/>
              <a:t>also </a:t>
            </a:r>
            <a:r>
              <a:rPr lang="en-US" dirty="0"/>
              <a:t>research (</a:t>
            </a:r>
            <a:r>
              <a:rPr lang="en-US" dirty="0" err="1"/>
              <a:t>GusNIP</a:t>
            </a:r>
            <a:r>
              <a:rPr lang="en-US" dirty="0"/>
              <a:t>).</a:t>
            </a:r>
          </a:p>
          <a:p>
            <a:r>
              <a:rPr lang="en-US" dirty="0">
                <a:solidFill>
                  <a:schemeClr val="accent2">
                    <a:lumMod val="75000"/>
                  </a:schemeClr>
                </a:solidFill>
              </a:rPr>
              <a:t>A rule of thumb is that no one should be surprised about the questions they’re being asked.</a:t>
            </a:r>
          </a:p>
        </p:txBody>
      </p:sp>
    </p:spTree>
    <p:extLst>
      <p:ext uri="{BB962C8B-B14F-4D97-AF65-F5344CB8AC3E}">
        <p14:creationId xmlns:p14="http://schemas.microsoft.com/office/powerpoint/2010/main" val="2411443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5DB13-D47C-959D-68E8-54EF2AD97E92}"/>
              </a:ext>
            </a:extLst>
          </p:cNvPr>
          <p:cNvSpPr>
            <a:spLocks noGrp="1"/>
          </p:cNvSpPr>
          <p:nvPr>
            <p:ph type="title"/>
          </p:nvPr>
        </p:nvSpPr>
        <p:spPr>
          <a:xfrm>
            <a:off x="838200" y="365125"/>
            <a:ext cx="10515600" cy="2878138"/>
          </a:xfrm>
        </p:spPr>
        <p:txBody>
          <a:bodyPr/>
          <a:lstStyle/>
          <a:p>
            <a:r>
              <a:rPr lang="en-US" dirty="0"/>
              <a:t>Hunger Vital Sign is a risk screening tool, it is not a food insecurity diagnostic.</a:t>
            </a:r>
          </a:p>
        </p:txBody>
      </p:sp>
      <p:sp>
        <p:nvSpPr>
          <p:cNvPr id="3" name="Content Placeholder 2">
            <a:extLst>
              <a:ext uri="{FF2B5EF4-FFF2-40B4-BE49-F238E27FC236}">
                <a16:creationId xmlns:a16="http://schemas.microsoft.com/office/drawing/2014/main" id="{A878DB7E-0390-7571-21AE-28F8E6B6B616}"/>
              </a:ext>
            </a:extLst>
          </p:cNvPr>
          <p:cNvSpPr>
            <a:spLocks noGrp="1"/>
          </p:cNvSpPr>
          <p:nvPr>
            <p:ph idx="1"/>
          </p:nvPr>
        </p:nvSpPr>
        <p:spPr>
          <a:xfrm>
            <a:off x="838200" y="3243263"/>
            <a:ext cx="10515600" cy="2933700"/>
          </a:xfrm>
        </p:spPr>
        <p:txBody>
          <a:bodyPr/>
          <a:lstStyle/>
          <a:p>
            <a:r>
              <a:rPr lang="en-US" dirty="0"/>
              <a:t>Risk screening tools </a:t>
            </a:r>
            <a:r>
              <a:rPr lang="en-US" i="1" dirty="0"/>
              <a:t>always </a:t>
            </a:r>
            <a:r>
              <a:rPr lang="en-US" dirty="0"/>
              <a:t>have a second step after a positive screen.</a:t>
            </a:r>
          </a:p>
          <a:p>
            <a:r>
              <a:rPr lang="en-US" dirty="0"/>
              <a:t>If the goal is to measure levels of food insecurity or changes in those levels (for example pre- and post- program participation) then the correct measure is the USDA Household Food Security Survey.</a:t>
            </a:r>
          </a:p>
          <a:p>
            <a:r>
              <a:rPr lang="en-US" dirty="0">
                <a:solidFill>
                  <a:schemeClr val="accent2">
                    <a:lumMod val="75000"/>
                  </a:schemeClr>
                </a:solidFill>
              </a:rPr>
              <a:t>Double check how you are using risk screens.</a:t>
            </a:r>
          </a:p>
        </p:txBody>
      </p:sp>
    </p:spTree>
    <p:extLst>
      <p:ext uri="{BB962C8B-B14F-4D97-AF65-F5344CB8AC3E}">
        <p14:creationId xmlns:p14="http://schemas.microsoft.com/office/powerpoint/2010/main" val="562969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5DB13-D47C-959D-68E8-54EF2AD97E92}"/>
              </a:ext>
            </a:extLst>
          </p:cNvPr>
          <p:cNvSpPr>
            <a:spLocks noGrp="1"/>
          </p:cNvSpPr>
          <p:nvPr>
            <p:ph type="title"/>
          </p:nvPr>
        </p:nvSpPr>
        <p:spPr>
          <a:xfrm>
            <a:off x="838200" y="263525"/>
            <a:ext cx="10515600" cy="2878138"/>
          </a:xfrm>
        </p:spPr>
        <p:txBody>
          <a:bodyPr/>
          <a:lstStyle/>
          <a:p>
            <a:pPr fontAlgn="base"/>
            <a:r>
              <a:rPr lang="en-US" dirty="0"/>
              <a:t>“Increase in vegetable consumption” is a leading indicator, not an organizational goal.</a:t>
            </a:r>
          </a:p>
        </p:txBody>
      </p:sp>
      <p:sp>
        <p:nvSpPr>
          <p:cNvPr id="3" name="Content Placeholder 2">
            <a:extLst>
              <a:ext uri="{FF2B5EF4-FFF2-40B4-BE49-F238E27FC236}">
                <a16:creationId xmlns:a16="http://schemas.microsoft.com/office/drawing/2014/main" id="{A878DB7E-0390-7571-21AE-28F8E6B6B616}"/>
              </a:ext>
            </a:extLst>
          </p:cNvPr>
          <p:cNvSpPr>
            <a:spLocks noGrp="1"/>
          </p:cNvSpPr>
          <p:nvPr>
            <p:ph idx="1"/>
          </p:nvPr>
        </p:nvSpPr>
        <p:spPr>
          <a:xfrm>
            <a:off x="838200" y="2781300"/>
            <a:ext cx="10515600" cy="3711575"/>
          </a:xfrm>
        </p:spPr>
        <p:txBody>
          <a:bodyPr>
            <a:normAutofit/>
          </a:bodyPr>
          <a:lstStyle/>
          <a:p>
            <a:r>
              <a:rPr lang="en-US" dirty="0"/>
              <a:t>It is a goal for grant programs because they are time-limited and they need to have a goal that works across multiple grantees. </a:t>
            </a:r>
          </a:p>
          <a:p>
            <a:r>
              <a:rPr lang="en-US" dirty="0"/>
              <a:t>It is an indication of whether you are moving in the right direction towards a goal and may be the goal of that year / season. </a:t>
            </a:r>
            <a:endParaRPr lang="en-US" b="0" dirty="0">
              <a:effectLst/>
            </a:endParaRPr>
          </a:p>
          <a:p>
            <a:r>
              <a:rPr lang="en-US" dirty="0"/>
              <a:t>It is not a destination. </a:t>
            </a:r>
          </a:p>
          <a:p>
            <a:r>
              <a:rPr lang="en-US" dirty="0">
                <a:solidFill>
                  <a:schemeClr val="accent2">
                    <a:lumMod val="75000"/>
                  </a:schemeClr>
                </a:solidFill>
              </a:rPr>
              <a:t>Even when using diet change as an evaluation metric, the goal still needs definition – who are you trying to reach, through what mechanism will these changes happen, how big of a change, etc.</a:t>
            </a:r>
            <a:endParaRPr lang="en-US" b="0" dirty="0">
              <a:solidFill>
                <a:schemeClr val="accent2">
                  <a:lumMod val="75000"/>
                </a:schemeClr>
              </a:solidFill>
              <a:effectLst/>
            </a:endParaRPr>
          </a:p>
        </p:txBody>
      </p:sp>
    </p:spTree>
    <p:extLst>
      <p:ext uri="{BB962C8B-B14F-4D97-AF65-F5344CB8AC3E}">
        <p14:creationId xmlns:p14="http://schemas.microsoft.com/office/powerpoint/2010/main" val="2213753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5DB13-D47C-959D-68E8-54EF2AD97E92}"/>
              </a:ext>
            </a:extLst>
          </p:cNvPr>
          <p:cNvSpPr>
            <a:spLocks noGrp="1"/>
          </p:cNvSpPr>
          <p:nvPr>
            <p:ph type="title"/>
          </p:nvPr>
        </p:nvSpPr>
        <p:spPr>
          <a:xfrm>
            <a:off x="838200" y="-155575"/>
            <a:ext cx="10515600" cy="2878138"/>
          </a:xfrm>
        </p:spPr>
        <p:txBody>
          <a:bodyPr/>
          <a:lstStyle/>
          <a:p>
            <a:pPr fontAlgn="base"/>
            <a:r>
              <a:rPr lang="en-US" dirty="0"/>
              <a:t>“Reduction in health care use and associated costs” is never a valid goal statement.</a:t>
            </a:r>
          </a:p>
        </p:txBody>
      </p:sp>
      <p:sp>
        <p:nvSpPr>
          <p:cNvPr id="3" name="Content Placeholder 2">
            <a:extLst>
              <a:ext uri="{FF2B5EF4-FFF2-40B4-BE49-F238E27FC236}">
                <a16:creationId xmlns:a16="http://schemas.microsoft.com/office/drawing/2014/main" id="{A878DB7E-0390-7571-21AE-28F8E6B6B616}"/>
              </a:ext>
            </a:extLst>
          </p:cNvPr>
          <p:cNvSpPr>
            <a:spLocks noGrp="1"/>
          </p:cNvSpPr>
          <p:nvPr>
            <p:ph idx="1"/>
          </p:nvPr>
        </p:nvSpPr>
        <p:spPr>
          <a:xfrm>
            <a:off x="838200" y="2125662"/>
            <a:ext cx="10515600" cy="4262438"/>
          </a:xfrm>
        </p:spPr>
        <p:txBody>
          <a:bodyPr>
            <a:normAutofit/>
          </a:bodyPr>
          <a:lstStyle/>
          <a:p>
            <a:r>
              <a:rPr lang="en-US" dirty="0"/>
              <a:t>More often produce prescriptions should </a:t>
            </a:r>
            <a:r>
              <a:rPr lang="en-US" i="1" dirty="0"/>
              <a:t>increase </a:t>
            </a:r>
            <a:r>
              <a:rPr lang="en-US" dirty="0"/>
              <a:t>health care use -- at the primary and preventive care stage, chronic condition management, and nutrition services. </a:t>
            </a:r>
          </a:p>
          <a:p>
            <a:r>
              <a:rPr lang="en-US" dirty="0"/>
              <a:t>Cost reduction comes from reducing </a:t>
            </a:r>
            <a:r>
              <a:rPr lang="en-US" i="1" dirty="0"/>
              <a:t>unnecessary </a:t>
            </a:r>
            <a:r>
              <a:rPr lang="en-US" dirty="0"/>
              <a:t>or </a:t>
            </a:r>
            <a:r>
              <a:rPr lang="en-US" i="1" dirty="0"/>
              <a:t>avoidable </a:t>
            </a:r>
            <a:r>
              <a:rPr lang="en-US" dirty="0"/>
              <a:t>health care use.  </a:t>
            </a:r>
          </a:p>
          <a:p>
            <a:r>
              <a:rPr lang="en-US" b="0" dirty="0">
                <a:solidFill>
                  <a:schemeClr val="accent2">
                    <a:lumMod val="75000"/>
                  </a:schemeClr>
                </a:solidFill>
                <a:effectLst/>
              </a:rPr>
              <a:t>Not many organizations have access to the data for total cost of care calculations, slightly more have capacity to run targeted utilization and cost review. </a:t>
            </a:r>
            <a:r>
              <a:rPr lang="en-US" dirty="0">
                <a:solidFill>
                  <a:schemeClr val="accent2">
                    <a:lumMod val="75000"/>
                  </a:schemeClr>
                </a:solidFill>
              </a:rPr>
              <a:t>Most often</a:t>
            </a:r>
            <a:r>
              <a:rPr lang="en-US" b="0" dirty="0">
                <a:solidFill>
                  <a:schemeClr val="accent2">
                    <a:lumMod val="75000"/>
                  </a:schemeClr>
                </a:solidFill>
                <a:effectLst/>
              </a:rPr>
              <a:t> </a:t>
            </a:r>
            <a:r>
              <a:rPr lang="en-US" dirty="0">
                <a:solidFill>
                  <a:schemeClr val="accent2">
                    <a:lumMod val="75000"/>
                  </a:schemeClr>
                </a:solidFill>
              </a:rPr>
              <a:t>cost calculations would be indirect – whether you successfully implement a program model or impact variables that researchers have found can reduce health care costs. </a:t>
            </a:r>
            <a:endParaRPr lang="en-US" b="0" dirty="0">
              <a:solidFill>
                <a:schemeClr val="accent2">
                  <a:lumMod val="75000"/>
                </a:schemeClr>
              </a:solidFill>
              <a:effectLst/>
            </a:endParaRPr>
          </a:p>
        </p:txBody>
      </p:sp>
    </p:spTree>
    <p:extLst>
      <p:ext uri="{BB962C8B-B14F-4D97-AF65-F5344CB8AC3E}">
        <p14:creationId xmlns:p14="http://schemas.microsoft.com/office/powerpoint/2010/main" val="1777853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5DB13-D47C-959D-68E8-54EF2AD97E92}"/>
              </a:ext>
            </a:extLst>
          </p:cNvPr>
          <p:cNvSpPr>
            <a:spLocks noGrp="1"/>
          </p:cNvSpPr>
          <p:nvPr>
            <p:ph type="title"/>
          </p:nvPr>
        </p:nvSpPr>
        <p:spPr>
          <a:xfrm>
            <a:off x="838200" y="365125"/>
            <a:ext cx="10515600" cy="2878138"/>
          </a:xfrm>
        </p:spPr>
        <p:txBody>
          <a:bodyPr/>
          <a:lstStyle/>
          <a:p>
            <a:pPr fontAlgn="base"/>
            <a:r>
              <a:rPr lang="en-US" dirty="0"/>
              <a:t>Measuring health care costs, in the context of payer / insurance coverage, is a legal problem to first define the benefit. </a:t>
            </a:r>
          </a:p>
        </p:txBody>
      </p:sp>
      <p:sp>
        <p:nvSpPr>
          <p:cNvPr id="3" name="Content Placeholder 2">
            <a:extLst>
              <a:ext uri="{FF2B5EF4-FFF2-40B4-BE49-F238E27FC236}">
                <a16:creationId xmlns:a16="http://schemas.microsoft.com/office/drawing/2014/main" id="{A878DB7E-0390-7571-21AE-28F8E6B6B616}"/>
              </a:ext>
            </a:extLst>
          </p:cNvPr>
          <p:cNvSpPr>
            <a:spLocks noGrp="1"/>
          </p:cNvSpPr>
          <p:nvPr>
            <p:ph idx="1"/>
          </p:nvPr>
        </p:nvSpPr>
        <p:spPr>
          <a:xfrm>
            <a:off x="838200" y="2921000"/>
            <a:ext cx="10515600" cy="3255963"/>
          </a:xfrm>
        </p:spPr>
        <p:txBody>
          <a:bodyPr>
            <a:normAutofit/>
          </a:bodyPr>
          <a:lstStyle/>
          <a:p>
            <a:pPr fontAlgn="base"/>
            <a:r>
              <a:rPr lang="en-US" dirty="0"/>
              <a:t>After that, it is an actuarial problem. </a:t>
            </a:r>
          </a:p>
          <a:p>
            <a:r>
              <a:rPr lang="en-US" dirty="0"/>
              <a:t>After that, it moves to billers, coders, and practice quality improvement projects. </a:t>
            </a:r>
          </a:p>
          <a:p>
            <a:r>
              <a:rPr lang="en-US" dirty="0"/>
              <a:t>It is not an arithmetic problem.</a:t>
            </a:r>
          </a:p>
          <a:p>
            <a:r>
              <a:rPr lang="en-US" b="0" dirty="0">
                <a:solidFill>
                  <a:schemeClr val="accent2">
                    <a:lumMod val="75000"/>
                  </a:schemeClr>
                </a:solidFill>
                <a:effectLst/>
              </a:rPr>
              <a:t>Food As Medicine programs that tackle th</a:t>
            </a:r>
            <a:r>
              <a:rPr lang="en-US" dirty="0">
                <a:solidFill>
                  <a:schemeClr val="accent2">
                    <a:lumMod val="75000"/>
                  </a:schemeClr>
                </a:solidFill>
              </a:rPr>
              <a:t>e challenge of payer coverage do with with strong partnerships bringing together all the necessary areas of expertise, they never do it by themselves. </a:t>
            </a:r>
            <a:endParaRPr lang="en-US" b="0" dirty="0">
              <a:solidFill>
                <a:schemeClr val="accent2">
                  <a:lumMod val="75000"/>
                </a:schemeClr>
              </a:solidFill>
              <a:effectLst/>
            </a:endParaRPr>
          </a:p>
        </p:txBody>
      </p:sp>
    </p:spTree>
    <p:extLst>
      <p:ext uri="{BB962C8B-B14F-4D97-AF65-F5344CB8AC3E}">
        <p14:creationId xmlns:p14="http://schemas.microsoft.com/office/powerpoint/2010/main" val="1227928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5DB13-D47C-959D-68E8-54EF2AD97E92}"/>
              </a:ext>
            </a:extLst>
          </p:cNvPr>
          <p:cNvSpPr>
            <a:spLocks noGrp="1"/>
          </p:cNvSpPr>
          <p:nvPr>
            <p:ph type="title"/>
          </p:nvPr>
        </p:nvSpPr>
        <p:spPr>
          <a:xfrm>
            <a:off x="838200" y="-193675"/>
            <a:ext cx="10515600" cy="2878138"/>
          </a:xfrm>
        </p:spPr>
        <p:txBody>
          <a:bodyPr/>
          <a:lstStyle/>
          <a:p>
            <a:pPr fontAlgn="base"/>
            <a:r>
              <a:rPr lang="en-US" dirty="0"/>
              <a:t>Just because a project can reduce health care costs, that does not </a:t>
            </a:r>
            <a:r>
              <a:rPr lang="en-US" u="sng" dirty="0"/>
              <a:t>necessarily</a:t>
            </a:r>
            <a:r>
              <a:rPr lang="en-US" dirty="0"/>
              <a:t> mean health care should be paying for it.</a:t>
            </a:r>
          </a:p>
        </p:txBody>
      </p:sp>
      <p:sp>
        <p:nvSpPr>
          <p:cNvPr id="3" name="Content Placeholder 2">
            <a:extLst>
              <a:ext uri="{FF2B5EF4-FFF2-40B4-BE49-F238E27FC236}">
                <a16:creationId xmlns:a16="http://schemas.microsoft.com/office/drawing/2014/main" id="{A878DB7E-0390-7571-21AE-28F8E6B6B616}"/>
              </a:ext>
            </a:extLst>
          </p:cNvPr>
          <p:cNvSpPr>
            <a:spLocks noGrp="1"/>
          </p:cNvSpPr>
          <p:nvPr>
            <p:ph idx="1"/>
          </p:nvPr>
        </p:nvSpPr>
        <p:spPr>
          <a:xfrm>
            <a:off x="838200" y="2387600"/>
            <a:ext cx="10515600" cy="4152900"/>
          </a:xfrm>
        </p:spPr>
        <p:txBody>
          <a:bodyPr>
            <a:normAutofit/>
          </a:bodyPr>
          <a:lstStyle/>
          <a:p>
            <a:pPr fontAlgn="base"/>
            <a:r>
              <a:rPr lang="en-US" dirty="0"/>
              <a:t>If people are getting sick from contaminated produce and ending up in the hospital, that is a health care cost. Improving food safety reduces those costs, but that should be done by the  FDA &amp; USDA.</a:t>
            </a:r>
          </a:p>
          <a:p>
            <a:pPr fontAlgn="base"/>
            <a:r>
              <a:rPr lang="en-US" b="0" dirty="0">
                <a:effectLst/>
              </a:rPr>
              <a:t>Similarly, USDA is the primary federal agency charged with prevention for diet-related health conditions (along with CDC). </a:t>
            </a:r>
          </a:p>
          <a:p>
            <a:pPr fontAlgn="base"/>
            <a:r>
              <a:rPr lang="en-US" dirty="0"/>
              <a:t>HHS has the expertise to use food as part of treating clinical conditions / pre-conditions – and figure out payer coverage. </a:t>
            </a:r>
          </a:p>
          <a:p>
            <a:pPr fontAlgn="base"/>
            <a:r>
              <a:rPr lang="en-US" b="0" dirty="0">
                <a:solidFill>
                  <a:schemeClr val="accent2">
                    <a:lumMod val="75000"/>
                  </a:schemeClr>
                </a:solidFill>
                <a:effectLst/>
              </a:rPr>
              <a:t>When targeting potential funding sources, a better question might be “who is the best investor in this concept?” </a:t>
            </a:r>
          </a:p>
        </p:txBody>
      </p:sp>
    </p:spTree>
    <p:extLst>
      <p:ext uri="{BB962C8B-B14F-4D97-AF65-F5344CB8AC3E}">
        <p14:creationId xmlns:p14="http://schemas.microsoft.com/office/powerpoint/2010/main" val="1806015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5DB13-D47C-959D-68E8-54EF2AD97E92}"/>
              </a:ext>
            </a:extLst>
          </p:cNvPr>
          <p:cNvSpPr>
            <a:spLocks noGrp="1"/>
          </p:cNvSpPr>
          <p:nvPr>
            <p:ph type="title"/>
          </p:nvPr>
        </p:nvSpPr>
        <p:spPr>
          <a:xfrm>
            <a:off x="838200" y="187325"/>
            <a:ext cx="10515600" cy="2878138"/>
          </a:xfrm>
        </p:spPr>
        <p:txBody>
          <a:bodyPr/>
          <a:lstStyle/>
          <a:p>
            <a:pPr fontAlgn="base"/>
            <a:r>
              <a:rPr lang="en-US" dirty="0"/>
              <a:t>Health care practices care about more than treating illness. </a:t>
            </a:r>
          </a:p>
        </p:txBody>
      </p:sp>
      <p:sp>
        <p:nvSpPr>
          <p:cNvPr id="3" name="Content Placeholder 2">
            <a:extLst>
              <a:ext uri="{FF2B5EF4-FFF2-40B4-BE49-F238E27FC236}">
                <a16:creationId xmlns:a16="http://schemas.microsoft.com/office/drawing/2014/main" id="{A878DB7E-0390-7571-21AE-28F8E6B6B616}"/>
              </a:ext>
            </a:extLst>
          </p:cNvPr>
          <p:cNvSpPr>
            <a:spLocks noGrp="1"/>
          </p:cNvSpPr>
          <p:nvPr>
            <p:ph idx="1"/>
          </p:nvPr>
        </p:nvSpPr>
        <p:spPr>
          <a:xfrm>
            <a:off x="838200" y="2628900"/>
            <a:ext cx="10515600" cy="3517900"/>
          </a:xfrm>
        </p:spPr>
        <p:txBody>
          <a:bodyPr>
            <a:normAutofit/>
          </a:bodyPr>
          <a:lstStyle/>
          <a:p>
            <a:pPr fontAlgn="base"/>
            <a:r>
              <a:rPr lang="en-US" dirty="0"/>
              <a:t>The previous slide was about policy, long-term funding structures, and investment in projects that advance the Food Is Medicine concept. </a:t>
            </a:r>
          </a:p>
          <a:p>
            <a:pPr fontAlgn="base"/>
            <a:r>
              <a:rPr lang="en-US" dirty="0"/>
              <a:t>At the </a:t>
            </a:r>
            <a:r>
              <a:rPr lang="en-US" i="1" dirty="0"/>
              <a:t>practice </a:t>
            </a:r>
            <a:r>
              <a:rPr lang="en-US" dirty="0"/>
              <a:t>level, health care organizations are involved in food access, community health, and treating individual patients.  </a:t>
            </a:r>
          </a:p>
          <a:p>
            <a:pPr fontAlgn="base"/>
            <a:r>
              <a:rPr lang="en-US" dirty="0">
                <a:solidFill>
                  <a:schemeClr val="accent2">
                    <a:lumMod val="75000"/>
                  </a:schemeClr>
                </a:solidFill>
              </a:rPr>
              <a:t>Not every person / division is involved in every aspect. It’s important to understand the perspectives of the people involved in each project and set goals accordingly. </a:t>
            </a:r>
          </a:p>
          <a:p>
            <a:pPr fontAlgn="base"/>
            <a:endParaRPr lang="en-US" b="0" dirty="0">
              <a:effectLst/>
            </a:endParaRPr>
          </a:p>
        </p:txBody>
      </p:sp>
    </p:spTree>
    <p:extLst>
      <p:ext uri="{BB962C8B-B14F-4D97-AF65-F5344CB8AC3E}">
        <p14:creationId xmlns:p14="http://schemas.microsoft.com/office/powerpoint/2010/main" val="1644606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5DB13-D47C-959D-68E8-54EF2AD97E92}"/>
              </a:ext>
            </a:extLst>
          </p:cNvPr>
          <p:cNvSpPr>
            <a:spLocks noGrp="1"/>
          </p:cNvSpPr>
          <p:nvPr>
            <p:ph type="title"/>
          </p:nvPr>
        </p:nvSpPr>
        <p:spPr>
          <a:xfrm>
            <a:off x="838200" y="365125"/>
            <a:ext cx="10515600" cy="2878138"/>
          </a:xfrm>
        </p:spPr>
        <p:txBody>
          <a:bodyPr>
            <a:normAutofit/>
          </a:bodyPr>
          <a:lstStyle/>
          <a:p>
            <a:pPr fontAlgn="base"/>
            <a:r>
              <a:rPr lang="en-US" dirty="0"/>
              <a:t>To meet their food and health goals, health care practices need more than one “food as medicine” option for their patients.  </a:t>
            </a:r>
          </a:p>
        </p:txBody>
      </p:sp>
      <p:sp>
        <p:nvSpPr>
          <p:cNvPr id="3" name="Content Placeholder 2">
            <a:extLst>
              <a:ext uri="{FF2B5EF4-FFF2-40B4-BE49-F238E27FC236}">
                <a16:creationId xmlns:a16="http://schemas.microsoft.com/office/drawing/2014/main" id="{A878DB7E-0390-7571-21AE-28F8E6B6B616}"/>
              </a:ext>
            </a:extLst>
          </p:cNvPr>
          <p:cNvSpPr>
            <a:spLocks noGrp="1"/>
          </p:cNvSpPr>
          <p:nvPr>
            <p:ph idx="1"/>
          </p:nvPr>
        </p:nvSpPr>
        <p:spPr>
          <a:xfrm>
            <a:off x="838200" y="2984500"/>
            <a:ext cx="10515600" cy="3192463"/>
          </a:xfrm>
        </p:spPr>
        <p:txBody>
          <a:bodyPr>
            <a:normAutofit/>
          </a:bodyPr>
          <a:lstStyle/>
          <a:p>
            <a:pPr fontAlgn="base"/>
            <a:r>
              <a:rPr lang="en-US" dirty="0"/>
              <a:t>There will be a combination of local and non-local programs. </a:t>
            </a:r>
          </a:p>
          <a:p>
            <a:pPr lvl="1" fontAlgn="base"/>
            <a:r>
              <a:rPr lang="en-US" dirty="0"/>
              <a:t>We have models for blending community programs with federal ones: SNAP / WIC, Meals on Wheels, School Lunches. </a:t>
            </a:r>
          </a:p>
          <a:p>
            <a:pPr lvl="1" fontAlgn="base"/>
            <a:r>
              <a:rPr lang="en-US" dirty="0"/>
              <a:t>In other areas we lack these models: Medically Tailored Meals.</a:t>
            </a:r>
          </a:p>
          <a:p>
            <a:pPr fontAlgn="base"/>
            <a:r>
              <a:rPr lang="en-US" dirty="0">
                <a:solidFill>
                  <a:schemeClr val="accent2">
                    <a:lumMod val="75000"/>
                  </a:schemeClr>
                </a:solidFill>
              </a:rPr>
              <a:t>It’s important to know the landscape of food access options in a community, how they connect to health care, how your participants engage with different supports, and where the gaps exist. </a:t>
            </a:r>
          </a:p>
        </p:txBody>
      </p:sp>
    </p:spTree>
    <p:extLst>
      <p:ext uri="{BB962C8B-B14F-4D97-AF65-F5344CB8AC3E}">
        <p14:creationId xmlns:p14="http://schemas.microsoft.com/office/powerpoint/2010/main" val="9926746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TotalTime>
  <Words>1184</Words>
  <Application>Microsoft Macintosh PowerPoint</Application>
  <PresentationFormat>Widescreen</PresentationFormat>
  <Paragraphs>68</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Top 10 Greatest Hits of Food Is Medicine Program Evaluation</vt:lpstr>
      <vt:lpstr>Program evaluation and research are two different things. </vt:lpstr>
      <vt:lpstr>Hunger Vital Sign is a risk screening tool, it is not a food insecurity diagnostic.</vt:lpstr>
      <vt:lpstr>“Increase in vegetable consumption” is a leading indicator, not an organizational goal.</vt:lpstr>
      <vt:lpstr>“Reduction in health care use and associated costs” is never a valid goal statement.</vt:lpstr>
      <vt:lpstr>Measuring health care costs, in the context of payer / insurance coverage, is a legal problem to first define the benefit. </vt:lpstr>
      <vt:lpstr>Just because a project can reduce health care costs, that does not necessarily mean health care should be paying for it.</vt:lpstr>
      <vt:lpstr>Health care practices care about more than treating illness. </vt:lpstr>
      <vt:lpstr>To meet their food and health goals, health care practices need more than one “food as medicine” option for their patients.  </vt:lpstr>
      <vt:lpstr>For many people, improving their health through improving their diet requires more than access to food. </vt:lpstr>
      <vt:lpstr>Knowing who isn’t participating in your program is as important as knowing who 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10 Greatest Hits of Food Is Medicine Program Evaluation</dc:title>
  <dc:creator>Lawrence Miller</dc:creator>
  <cp:lastModifiedBy>Lawrence Miller</cp:lastModifiedBy>
  <cp:revision>13</cp:revision>
  <dcterms:created xsi:type="dcterms:W3CDTF">2022-05-16T10:42:35Z</dcterms:created>
  <dcterms:modified xsi:type="dcterms:W3CDTF">2022-06-13T14:12:36Z</dcterms:modified>
</cp:coreProperties>
</file>