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6"/>
  </p:notesMasterIdLst>
  <p:sldIdLst>
    <p:sldId id="259" r:id="rId2"/>
    <p:sldId id="260" r:id="rId3"/>
    <p:sldId id="274" r:id="rId4"/>
    <p:sldId id="268" r:id="rId5"/>
    <p:sldId id="261" r:id="rId6"/>
    <p:sldId id="266" r:id="rId7"/>
    <p:sldId id="267" r:id="rId8"/>
    <p:sldId id="272" r:id="rId9"/>
    <p:sldId id="270" r:id="rId10"/>
    <p:sldId id="275" r:id="rId11"/>
    <p:sldId id="262" r:id="rId12"/>
    <p:sldId id="271" r:id="rId13"/>
    <p:sldId id="273" r:id="rId14"/>
    <p:sldId id="276" r:id="rId15"/>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265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301"/>
    <p:restoredTop sz="94562"/>
  </p:normalViewPr>
  <p:slideViewPr>
    <p:cSldViewPr snapToGrid="0" snapToObjects="1">
      <p:cViewPr varScale="1">
        <p:scale>
          <a:sx n="123" d="100"/>
          <a:sy n="123" d="100"/>
        </p:scale>
        <p:origin x="208" y="6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057172-1D7A-B54A-8666-B7A598E95515}" type="doc">
      <dgm:prSet loTypeId="urn:microsoft.com/office/officeart/2005/8/layout/venn1" loCatId="" qsTypeId="urn:microsoft.com/office/officeart/2005/8/quickstyle/simple1" qsCatId="simple" csTypeId="urn:microsoft.com/office/officeart/2005/8/colors/accent1_2" csCatId="accent1" phldr="1"/>
      <dgm:spPr/>
    </dgm:pt>
    <dgm:pt modelId="{E1365EE3-DAC6-D044-93EC-5CD290148C70}">
      <dgm:prSet phldrT="[Text]"/>
      <dgm:spPr/>
      <dgm:t>
        <a:bodyPr/>
        <a:lstStyle/>
        <a:p>
          <a:r>
            <a:rPr lang="en-US" dirty="0"/>
            <a:t>Food Security</a:t>
          </a:r>
        </a:p>
      </dgm:t>
    </dgm:pt>
    <dgm:pt modelId="{7A287582-FDE4-5E47-984E-5F46AC12531A}" type="parTrans" cxnId="{67444137-067D-874E-8B70-DA529766E340}">
      <dgm:prSet/>
      <dgm:spPr/>
      <dgm:t>
        <a:bodyPr/>
        <a:lstStyle/>
        <a:p>
          <a:endParaRPr lang="en-US"/>
        </a:p>
      </dgm:t>
    </dgm:pt>
    <dgm:pt modelId="{654E2C07-408A-BB4E-AC1B-3242B247AC48}" type="sibTrans" cxnId="{67444137-067D-874E-8B70-DA529766E340}">
      <dgm:prSet/>
      <dgm:spPr/>
      <dgm:t>
        <a:bodyPr/>
        <a:lstStyle/>
        <a:p>
          <a:endParaRPr lang="en-US"/>
        </a:p>
      </dgm:t>
    </dgm:pt>
    <dgm:pt modelId="{07F97C83-AB8C-4C45-B635-7D0AC426C77B}">
      <dgm:prSet phldrT="[Text]"/>
      <dgm:spPr/>
      <dgm:t>
        <a:bodyPr/>
        <a:lstStyle/>
        <a:p>
          <a:r>
            <a:rPr lang="en-US" dirty="0"/>
            <a:t>Individual Health Care</a:t>
          </a:r>
        </a:p>
      </dgm:t>
    </dgm:pt>
    <dgm:pt modelId="{9F19EDC5-7543-4245-AC0D-6446C7B7734D}" type="parTrans" cxnId="{DA9F8E3A-F8F9-6A49-B114-03F63B79730E}">
      <dgm:prSet/>
      <dgm:spPr/>
      <dgm:t>
        <a:bodyPr/>
        <a:lstStyle/>
        <a:p>
          <a:endParaRPr lang="en-US"/>
        </a:p>
      </dgm:t>
    </dgm:pt>
    <dgm:pt modelId="{94EDF3CC-E0F9-7C48-8E32-E5B281757644}" type="sibTrans" cxnId="{DA9F8E3A-F8F9-6A49-B114-03F63B79730E}">
      <dgm:prSet/>
      <dgm:spPr/>
      <dgm:t>
        <a:bodyPr/>
        <a:lstStyle/>
        <a:p>
          <a:endParaRPr lang="en-US"/>
        </a:p>
      </dgm:t>
    </dgm:pt>
    <dgm:pt modelId="{9598D9B8-9BD7-5142-ABD7-9A1268BEE834}">
      <dgm:prSet phldrT="[Text]"/>
      <dgm:spPr/>
      <dgm:t>
        <a:bodyPr/>
        <a:lstStyle/>
        <a:p>
          <a:r>
            <a:rPr lang="en-US" dirty="0"/>
            <a:t>Community Health</a:t>
          </a:r>
        </a:p>
      </dgm:t>
    </dgm:pt>
    <dgm:pt modelId="{1872462C-C7FF-D84E-9FF6-CAA1EB00458A}" type="parTrans" cxnId="{F8F8CC64-43BA-2A4D-8244-D34506D3DBB4}">
      <dgm:prSet/>
      <dgm:spPr/>
      <dgm:t>
        <a:bodyPr/>
        <a:lstStyle/>
        <a:p>
          <a:endParaRPr lang="en-US"/>
        </a:p>
      </dgm:t>
    </dgm:pt>
    <dgm:pt modelId="{D6D188A2-C764-7840-8C39-DBF31F8D76FA}" type="sibTrans" cxnId="{F8F8CC64-43BA-2A4D-8244-D34506D3DBB4}">
      <dgm:prSet/>
      <dgm:spPr/>
      <dgm:t>
        <a:bodyPr/>
        <a:lstStyle/>
        <a:p>
          <a:endParaRPr lang="en-US"/>
        </a:p>
      </dgm:t>
    </dgm:pt>
    <dgm:pt modelId="{54DFB7BC-CD82-724C-819A-72AD4185B97C}" type="pres">
      <dgm:prSet presAssocID="{88057172-1D7A-B54A-8666-B7A598E95515}" presName="compositeShape" presStyleCnt="0">
        <dgm:presLayoutVars>
          <dgm:chMax val="7"/>
          <dgm:dir/>
          <dgm:resizeHandles val="exact"/>
        </dgm:presLayoutVars>
      </dgm:prSet>
      <dgm:spPr/>
    </dgm:pt>
    <dgm:pt modelId="{5EF6673B-4053-E847-B12B-F8D096FC4470}" type="pres">
      <dgm:prSet presAssocID="{E1365EE3-DAC6-D044-93EC-5CD290148C70}" presName="circ1" presStyleLbl="vennNode1" presStyleIdx="0" presStyleCnt="3"/>
      <dgm:spPr/>
    </dgm:pt>
    <dgm:pt modelId="{7D3E6FD0-64D3-DA4F-B797-19876F51D343}" type="pres">
      <dgm:prSet presAssocID="{E1365EE3-DAC6-D044-93EC-5CD290148C70}" presName="circ1Tx" presStyleLbl="revTx" presStyleIdx="0" presStyleCnt="0">
        <dgm:presLayoutVars>
          <dgm:chMax val="0"/>
          <dgm:chPref val="0"/>
          <dgm:bulletEnabled val="1"/>
        </dgm:presLayoutVars>
      </dgm:prSet>
      <dgm:spPr/>
    </dgm:pt>
    <dgm:pt modelId="{E5AC4F14-9125-9A4E-B7B9-1145D83ADEF7}" type="pres">
      <dgm:prSet presAssocID="{07F97C83-AB8C-4C45-B635-7D0AC426C77B}" presName="circ2" presStyleLbl="vennNode1" presStyleIdx="1" presStyleCnt="3"/>
      <dgm:spPr/>
    </dgm:pt>
    <dgm:pt modelId="{728E4727-F8D4-7E4E-99E1-9D60A588C158}" type="pres">
      <dgm:prSet presAssocID="{07F97C83-AB8C-4C45-B635-7D0AC426C77B}" presName="circ2Tx" presStyleLbl="revTx" presStyleIdx="0" presStyleCnt="0">
        <dgm:presLayoutVars>
          <dgm:chMax val="0"/>
          <dgm:chPref val="0"/>
          <dgm:bulletEnabled val="1"/>
        </dgm:presLayoutVars>
      </dgm:prSet>
      <dgm:spPr/>
    </dgm:pt>
    <dgm:pt modelId="{1C7B588B-3003-5840-88BC-F3471503F0A3}" type="pres">
      <dgm:prSet presAssocID="{9598D9B8-9BD7-5142-ABD7-9A1268BEE834}" presName="circ3" presStyleLbl="vennNode1" presStyleIdx="2" presStyleCnt="3"/>
      <dgm:spPr/>
    </dgm:pt>
    <dgm:pt modelId="{9FD8E19F-AF7C-2246-9182-E964795782D1}" type="pres">
      <dgm:prSet presAssocID="{9598D9B8-9BD7-5142-ABD7-9A1268BEE834}" presName="circ3Tx" presStyleLbl="revTx" presStyleIdx="0" presStyleCnt="0">
        <dgm:presLayoutVars>
          <dgm:chMax val="0"/>
          <dgm:chPref val="0"/>
          <dgm:bulletEnabled val="1"/>
        </dgm:presLayoutVars>
      </dgm:prSet>
      <dgm:spPr/>
    </dgm:pt>
  </dgm:ptLst>
  <dgm:cxnLst>
    <dgm:cxn modelId="{691F7D16-4CF4-3C47-938B-1E955E84E0AD}" type="presOf" srcId="{07F97C83-AB8C-4C45-B635-7D0AC426C77B}" destId="{728E4727-F8D4-7E4E-99E1-9D60A588C158}" srcOrd="1" destOrd="0" presId="urn:microsoft.com/office/officeart/2005/8/layout/venn1"/>
    <dgm:cxn modelId="{67444137-067D-874E-8B70-DA529766E340}" srcId="{88057172-1D7A-B54A-8666-B7A598E95515}" destId="{E1365EE3-DAC6-D044-93EC-5CD290148C70}" srcOrd="0" destOrd="0" parTransId="{7A287582-FDE4-5E47-984E-5F46AC12531A}" sibTransId="{654E2C07-408A-BB4E-AC1B-3242B247AC48}"/>
    <dgm:cxn modelId="{DA9F8E3A-F8F9-6A49-B114-03F63B79730E}" srcId="{88057172-1D7A-B54A-8666-B7A598E95515}" destId="{07F97C83-AB8C-4C45-B635-7D0AC426C77B}" srcOrd="1" destOrd="0" parTransId="{9F19EDC5-7543-4245-AC0D-6446C7B7734D}" sibTransId="{94EDF3CC-E0F9-7C48-8E32-E5B281757644}"/>
    <dgm:cxn modelId="{CC70DA55-FEB5-4248-8313-214E6D0EBC14}" type="presOf" srcId="{88057172-1D7A-B54A-8666-B7A598E95515}" destId="{54DFB7BC-CD82-724C-819A-72AD4185B97C}" srcOrd="0" destOrd="0" presId="urn:microsoft.com/office/officeart/2005/8/layout/venn1"/>
    <dgm:cxn modelId="{F8F8CC64-43BA-2A4D-8244-D34506D3DBB4}" srcId="{88057172-1D7A-B54A-8666-B7A598E95515}" destId="{9598D9B8-9BD7-5142-ABD7-9A1268BEE834}" srcOrd="2" destOrd="0" parTransId="{1872462C-C7FF-D84E-9FF6-CAA1EB00458A}" sibTransId="{D6D188A2-C764-7840-8C39-DBF31F8D76FA}"/>
    <dgm:cxn modelId="{F27743E8-BAF9-204C-B622-7D903FA20BFA}" type="presOf" srcId="{E1365EE3-DAC6-D044-93EC-5CD290148C70}" destId="{7D3E6FD0-64D3-DA4F-B797-19876F51D343}" srcOrd="1" destOrd="0" presId="urn:microsoft.com/office/officeart/2005/8/layout/venn1"/>
    <dgm:cxn modelId="{FA1EABEC-D735-8542-A01E-2F8EF46514BE}" type="presOf" srcId="{07F97C83-AB8C-4C45-B635-7D0AC426C77B}" destId="{E5AC4F14-9125-9A4E-B7B9-1145D83ADEF7}" srcOrd="0" destOrd="0" presId="urn:microsoft.com/office/officeart/2005/8/layout/venn1"/>
    <dgm:cxn modelId="{5F30F9F2-CC35-0049-9F80-C811497FDB57}" type="presOf" srcId="{9598D9B8-9BD7-5142-ABD7-9A1268BEE834}" destId="{1C7B588B-3003-5840-88BC-F3471503F0A3}" srcOrd="0" destOrd="0" presId="urn:microsoft.com/office/officeart/2005/8/layout/venn1"/>
    <dgm:cxn modelId="{5B2EDEF3-4CDB-3147-8A5F-A15556C47849}" type="presOf" srcId="{9598D9B8-9BD7-5142-ABD7-9A1268BEE834}" destId="{9FD8E19F-AF7C-2246-9182-E964795782D1}" srcOrd="1" destOrd="0" presId="urn:microsoft.com/office/officeart/2005/8/layout/venn1"/>
    <dgm:cxn modelId="{F2B355FF-B413-F84B-8929-117E2E626138}" type="presOf" srcId="{E1365EE3-DAC6-D044-93EC-5CD290148C70}" destId="{5EF6673B-4053-E847-B12B-F8D096FC4470}" srcOrd="0" destOrd="0" presId="urn:microsoft.com/office/officeart/2005/8/layout/venn1"/>
    <dgm:cxn modelId="{06BC5796-DAFE-DD49-9B4E-7C7126AE287A}" type="presParOf" srcId="{54DFB7BC-CD82-724C-819A-72AD4185B97C}" destId="{5EF6673B-4053-E847-B12B-F8D096FC4470}" srcOrd="0" destOrd="0" presId="urn:microsoft.com/office/officeart/2005/8/layout/venn1"/>
    <dgm:cxn modelId="{6ED610DA-629A-174D-93B5-AA2766F650F4}" type="presParOf" srcId="{54DFB7BC-CD82-724C-819A-72AD4185B97C}" destId="{7D3E6FD0-64D3-DA4F-B797-19876F51D343}" srcOrd="1" destOrd="0" presId="urn:microsoft.com/office/officeart/2005/8/layout/venn1"/>
    <dgm:cxn modelId="{20E3CC98-6431-A74A-B509-E70EB5266739}" type="presParOf" srcId="{54DFB7BC-CD82-724C-819A-72AD4185B97C}" destId="{E5AC4F14-9125-9A4E-B7B9-1145D83ADEF7}" srcOrd="2" destOrd="0" presId="urn:microsoft.com/office/officeart/2005/8/layout/venn1"/>
    <dgm:cxn modelId="{D5179790-2F42-F94F-9F2D-9F18C72A2DEF}" type="presParOf" srcId="{54DFB7BC-CD82-724C-819A-72AD4185B97C}" destId="{728E4727-F8D4-7E4E-99E1-9D60A588C158}" srcOrd="3" destOrd="0" presId="urn:microsoft.com/office/officeart/2005/8/layout/venn1"/>
    <dgm:cxn modelId="{88B751D2-ED8F-7748-8BA1-86E069F69F8D}" type="presParOf" srcId="{54DFB7BC-CD82-724C-819A-72AD4185B97C}" destId="{1C7B588B-3003-5840-88BC-F3471503F0A3}" srcOrd="4" destOrd="0" presId="urn:microsoft.com/office/officeart/2005/8/layout/venn1"/>
    <dgm:cxn modelId="{6042DFE1-C681-D244-AE0C-365E31205D75}" type="presParOf" srcId="{54DFB7BC-CD82-724C-819A-72AD4185B97C}" destId="{9FD8E19F-AF7C-2246-9182-E964795782D1}" srcOrd="5" destOrd="0" presId="urn:microsoft.com/office/officeart/2005/8/layout/ven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8057172-1D7A-B54A-8666-B7A598E95515}" type="doc">
      <dgm:prSet loTypeId="urn:microsoft.com/office/officeart/2005/8/layout/venn1" loCatId="" qsTypeId="urn:microsoft.com/office/officeart/2005/8/quickstyle/simple1" qsCatId="simple" csTypeId="urn:microsoft.com/office/officeart/2005/8/colors/accent1_2" csCatId="accent1" phldr="1"/>
      <dgm:spPr/>
    </dgm:pt>
    <dgm:pt modelId="{E1365EE3-DAC6-D044-93EC-5CD290148C70}">
      <dgm:prSet phldrT="[Text]"/>
      <dgm:spPr>
        <a:gradFill rotWithShape="0">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9800000" scaled="0"/>
        </a:gradFill>
      </dgm:spPr>
      <dgm:t>
        <a:bodyPr/>
        <a:lstStyle/>
        <a:p>
          <a:r>
            <a:rPr lang="en-US" dirty="0"/>
            <a:t>Food Security</a:t>
          </a:r>
        </a:p>
      </dgm:t>
    </dgm:pt>
    <dgm:pt modelId="{7A287582-FDE4-5E47-984E-5F46AC12531A}" type="parTrans" cxnId="{67444137-067D-874E-8B70-DA529766E340}">
      <dgm:prSet/>
      <dgm:spPr/>
      <dgm:t>
        <a:bodyPr/>
        <a:lstStyle/>
        <a:p>
          <a:endParaRPr lang="en-US"/>
        </a:p>
      </dgm:t>
    </dgm:pt>
    <dgm:pt modelId="{654E2C07-408A-BB4E-AC1B-3242B247AC48}" type="sibTrans" cxnId="{67444137-067D-874E-8B70-DA529766E340}">
      <dgm:prSet/>
      <dgm:spPr/>
      <dgm:t>
        <a:bodyPr/>
        <a:lstStyle/>
        <a:p>
          <a:endParaRPr lang="en-US"/>
        </a:p>
      </dgm:t>
    </dgm:pt>
    <dgm:pt modelId="{9598D9B8-9BD7-5142-ABD7-9A1268BEE834}">
      <dgm:prSet phldrT="[Text]"/>
      <dgm:spPr/>
      <dgm:t>
        <a:bodyPr/>
        <a:lstStyle/>
        <a:p>
          <a:r>
            <a:rPr lang="en-US" dirty="0"/>
            <a:t>Community Health</a:t>
          </a:r>
        </a:p>
      </dgm:t>
    </dgm:pt>
    <dgm:pt modelId="{1872462C-C7FF-D84E-9FF6-CAA1EB00458A}" type="parTrans" cxnId="{F8F8CC64-43BA-2A4D-8244-D34506D3DBB4}">
      <dgm:prSet/>
      <dgm:spPr/>
      <dgm:t>
        <a:bodyPr/>
        <a:lstStyle/>
        <a:p>
          <a:endParaRPr lang="en-US"/>
        </a:p>
      </dgm:t>
    </dgm:pt>
    <dgm:pt modelId="{D6D188A2-C764-7840-8C39-DBF31F8D76FA}" type="sibTrans" cxnId="{F8F8CC64-43BA-2A4D-8244-D34506D3DBB4}">
      <dgm:prSet/>
      <dgm:spPr/>
      <dgm:t>
        <a:bodyPr/>
        <a:lstStyle/>
        <a:p>
          <a:endParaRPr lang="en-US"/>
        </a:p>
      </dgm:t>
    </dgm:pt>
    <dgm:pt modelId="{54DFB7BC-CD82-724C-819A-72AD4185B97C}" type="pres">
      <dgm:prSet presAssocID="{88057172-1D7A-B54A-8666-B7A598E95515}" presName="compositeShape" presStyleCnt="0">
        <dgm:presLayoutVars>
          <dgm:chMax val="7"/>
          <dgm:dir/>
          <dgm:resizeHandles val="exact"/>
        </dgm:presLayoutVars>
      </dgm:prSet>
      <dgm:spPr/>
    </dgm:pt>
    <dgm:pt modelId="{5EF6673B-4053-E847-B12B-F8D096FC4470}" type="pres">
      <dgm:prSet presAssocID="{E1365EE3-DAC6-D044-93EC-5CD290148C70}" presName="circ1" presStyleLbl="vennNode1" presStyleIdx="0" presStyleCnt="2"/>
      <dgm:spPr/>
    </dgm:pt>
    <dgm:pt modelId="{7D3E6FD0-64D3-DA4F-B797-19876F51D343}" type="pres">
      <dgm:prSet presAssocID="{E1365EE3-DAC6-D044-93EC-5CD290148C70}" presName="circ1Tx" presStyleLbl="revTx" presStyleIdx="0" presStyleCnt="0">
        <dgm:presLayoutVars>
          <dgm:chMax val="0"/>
          <dgm:chPref val="0"/>
          <dgm:bulletEnabled val="1"/>
        </dgm:presLayoutVars>
      </dgm:prSet>
      <dgm:spPr/>
    </dgm:pt>
    <dgm:pt modelId="{C0BE46BE-3BDE-6B44-BBA3-FE6952A721A5}" type="pres">
      <dgm:prSet presAssocID="{9598D9B8-9BD7-5142-ABD7-9A1268BEE834}" presName="circ2" presStyleLbl="vennNode1" presStyleIdx="1" presStyleCnt="2"/>
      <dgm:spPr/>
    </dgm:pt>
    <dgm:pt modelId="{0AD87872-1244-AA4E-81B1-E08F73164E83}" type="pres">
      <dgm:prSet presAssocID="{9598D9B8-9BD7-5142-ABD7-9A1268BEE834}" presName="circ2Tx" presStyleLbl="revTx" presStyleIdx="0" presStyleCnt="0">
        <dgm:presLayoutVars>
          <dgm:chMax val="0"/>
          <dgm:chPref val="0"/>
          <dgm:bulletEnabled val="1"/>
        </dgm:presLayoutVars>
      </dgm:prSet>
      <dgm:spPr/>
    </dgm:pt>
  </dgm:ptLst>
  <dgm:cxnLst>
    <dgm:cxn modelId="{67444137-067D-874E-8B70-DA529766E340}" srcId="{88057172-1D7A-B54A-8666-B7A598E95515}" destId="{E1365EE3-DAC6-D044-93EC-5CD290148C70}" srcOrd="0" destOrd="0" parTransId="{7A287582-FDE4-5E47-984E-5F46AC12531A}" sibTransId="{654E2C07-408A-BB4E-AC1B-3242B247AC48}"/>
    <dgm:cxn modelId="{CC70DA55-FEB5-4248-8313-214E6D0EBC14}" type="presOf" srcId="{88057172-1D7A-B54A-8666-B7A598E95515}" destId="{54DFB7BC-CD82-724C-819A-72AD4185B97C}" srcOrd="0" destOrd="0" presId="urn:microsoft.com/office/officeart/2005/8/layout/venn1"/>
    <dgm:cxn modelId="{F8F8CC64-43BA-2A4D-8244-D34506D3DBB4}" srcId="{88057172-1D7A-B54A-8666-B7A598E95515}" destId="{9598D9B8-9BD7-5142-ABD7-9A1268BEE834}" srcOrd="1" destOrd="0" parTransId="{1872462C-C7FF-D84E-9FF6-CAA1EB00458A}" sibTransId="{D6D188A2-C764-7840-8C39-DBF31F8D76FA}"/>
    <dgm:cxn modelId="{FC88E470-2B0E-0D4F-A3E7-135FFE998045}" type="presOf" srcId="{9598D9B8-9BD7-5142-ABD7-9A1268BEE834}" destId="{C0BE46BE-3BDE-6B44-BBA3-FE6952A721A5}" srcOrd="0" destOrd="0" presId="urn:microsoft.com/office/officeart/2005/8/layout/venn1"/>
    <dgm:cxn modelId="{A377BEE4-5084-044F-98A4-0029436B528E}" type="presOf" srcId="{9598D9B8-9BD7-5142-ABD7-9A1268BEE834}" destId="{0AD87872-1244-AA4E-81B1-E08F73164E83}" srcOrd="1" destOrd="0" presId="urn:microsoft.com/office/officeart/2005/8/layout/venn1"/>
    <dgm:cxn modelId="{F27743E8-BAF9-204C-B622-7D903FA20BFA}" type="presOf" srcId="{E1365EE3-DAC6-D044-93EC-5CD290148C70}" destId="{7D3E6FD0-64D3-DA4F-B797-19876F51D343}" srcOrd="1" destOrd="0" presId="urn:microsoft.com/office/officeart/2005/8/layout/venn1"/>
    <dgm:cxn modelId="{F2B355FF-B413-F84B-8929-117E2E626138}" type="presOf" srcId="{E1365EE3-DAC6-D044-93EC-5CD290148C70}" destId="{5EF6673B-4053-E847-B12B-F8D096FC4470}" srcOrd="0" destOrd="0" presId="urn:microsoft.com/office/officeart/2005/8/layout/venn1"/>
    <dgm:cxn modelId="{06BC5796-DAFE-DD49-9B4E-7C7126AE287A}" type="presParOf" srcId="{54DFB7BC-CD82-724C-819A-72AD4185B97C}" destId="{5EF6673B-4053-E847-B12B-F8D096FC4470}" srcOrd="0" destOrd="0" presId="urn:microsoft.com/office/officeart/2005/8/layout/venn1"/>
    <dgm:cxn modelId="{6ED610DA-629A-174D-93B5-AA2766F650F4}" type="presParOf" srcId="{54DFB7BC-CD82-724C-819A-72AD4185B97C}" destId="{7D3E6FD0-64D3-DA4F-B797-19876F51D343}" srcOrd="1" destOrd="0" presId="urn:microsoft.com/office/officeart/2005/8/layout/venn1"/>
    <dgm:cxn modelId="{196ECD5B-851B-6D46-8399-A819694D2645}" type="presParOf" srcId="{54DFB7BC-CD82-724C-819A-72AD4185B97C}" destId="{C0BE46BE-3BDE-6B44-BBA3-FE6952A721A5}" srcOrd="2" destOrd="0" presId="urn:microsoft.com/office/officeart/2005/8/layout/venn1"/>
    <dgm:cxn modelId="{D6F55BA4-3C58-0949-A450-E87E1B8DC977}" type="presParOf" srcId="{54DFB7BC-CD82-724C-819A-72AD4185B97C}" destId="{0AD87872-1244-AA4E-81B1-E08F73164E83}" srcOrd="3" destOrd="0" presId="urn:microsoft.com/office/officeart/2005/8/layout/ven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8057172-1D7A-B54A-8666-B7A598E95515}" type="doc">
      <dgm:prSet loTypeId="urn:microsoft.com/office/officeart/2005/8/layout/venn1" loCatId="" qsTypeId="urn:microsoft.com/office/officeart/2005/8/quickstyle/simple1" qsCatId="simple" csTypeId="urn:microsoft.com/office/officeart/2005/8/colors/accent1_2" csCatId="accent1" phldr="1"/>
      <dgm:spPr/>
    </dgm:pt>
    <dgm:pt modelId="{E1365EE3-DAC6-D044-93EC-5CD290148C70}">
      <dgm:prSet phldrT="[Text]"/>
      <dgm:spPr/>
      <dgm:t>
        <a:bodyPr/>
        <a:lstStyle/>
        <a:p>
          <a:r>
            <a:rPr lang="en-US" dirty="0"/>
            <a:t>Food Security</a:t>
          </a:r>
        </a:p>
      </dgm:t>
    </dgm:pt>
    <dgm:pt modelId="{7A287582-FDE4-5E47-984E-5F46AC12531A}" type="parTrans" cxnId="{67444137-067D-874E-8B70-DA529766E340}">
      <dgm:prSet/>
      <dgm:spPr/>
      <dgm:t>
        <a:bodyPr/>
        <a:lstStyle/>
        <a:p>
          <a:endParaRPr lang="en-US"/>
        </a:p>
      </dgm:t>
    </dgm:pt>
    <dgm:pt modelId="{654E2C07-408A-BB4E-AC1B-3242B247AC48}" type="sibTrans" cxnId="{67444137-067D-874E-8B70-DA529766E340}">
      <dgm:prSet/>
      <dgm:spPr/>
      <dgm:t>
        <a:bodyPr/>
        <a:lstStyle/>
        <a:p>
          <a:endParaRPr lang="en-US"/>
        </a:p>
      </dgm:t>
    </dgm:pt>
    <dgm:pt modelId="{07F97C83-AB8C-4C45-B635-7D0AC426C77B}">
      <dgm:prSet phldrT="[Text]"/>
      <dgm:spPr/>
      <dgm:t>
        <a:bodyPr/>
        <a:lstStyle/>
        <a:p>
          <a:r>
            <a:rPr lang="en-US" dirty="0"/>
            <a:t>Individual Health Care</a:t>
          </a:r>
        </a:p>
      </dgm:t>
    </dgm:pt>
    <dgm:pt modelId="{9F19EDC5-7543-4245-AC0D-6446C7B7734D}" type="parTrans" cxnId="{DA9F8E3A-F8F9-6A49-B114-03F63B79730E}">
      <dgm:prSet/>
      <dgm:spPr/>
      <dgm:t>
        <a:bodyPr/>
        <a:lstStyle/>
        <a:p>
          <a:endParaRPr lang="en-US"/>
        </a:p>
      </dgm:t>
    </dgm:pt>
    <dgm:pt modelId="{94EDF3CC-E0F9-7C48-8E32-E5B281757644}" type="sibTrans" cxnId="{DA9F8E3A-F8F9-6A49-B114-03F63B79730E}">
      <dgm:prSet/>
      <dgm:spPr/>
      <dgm:t>
        <a:bodyPr/>
        <a:lstStyle/>
        <a:p>
          <a:endParaRPr lang="en-US"/>
        </a:p>
      </dgm:t>
    </dgm:pt>
    <dgm:pt modelId="{9598D9B8-9BD7-5142-ABD7-9A1268BEE834}">
      <dgm:prSet phldrT="[Text]"/>
      <dgm:spPr/>
      <dgm:t>
        <a:bodyPr/>
        <a:lstStyle/>
        <a:p>
          <a:r>
            <a:rPr lang="en-US" dirty="0"/>
            <a:t>Community Health</a:t>
          </a:r>
        </a:p>
      </dgm:t>
    </dgm:pt>
    <dgm:pt modelId="{1872462C-C7FF-D84E-9FF6-CAA1EB00458A}" type="parTrans" cxnId="{F8F8CC64-43BA-2A4D-8244-D34506D3DBB4}">
      <dgm:prSet/>
      <dgm:spPr/>
      <dgm:t>
        <a:bodyPr/>
        <a:lstStyle/>
        <a:p>
          <a:endParaRPr lang="en-US"/>
        </a:p>
      </dgm:t>
    </dgm:pt>
    <dgm:pt modelId="{D6D188A2-C764-7840-8C39-DBF31F8D76FA}" type="sibTrans" cxnId="{F8F8CC64-43BA-2A4D-8244-D34506D3DBB4}">
      <dgm:prSet/>
      <dgm:spPr/>
      <dgm:t>
        <a:bodyPr/>
        <a:lstStyle/>
        <a:p>
          <a:endParaRPr lang="en-US"/>
        </a:p>
      </dgm:t>
    </dgm:pt>
    <dgm:pt modelId="{54DFB7BC-CD82-724C-819A-72AD4185B97C}" type="pres">
      <dgm:prSet presAssocID="{88057172-1D7A-B54A-8666-B7A598E95515}" presName="compositeShape" presStyleCnt="0">
        <dgm:presLayoutVars>
          <dgm:chMax val="7"/>
          <dgm:dir/>
          <dgm:resizeHandles val="exact"/>
        </dgm:presLayoutVars>
      </dgm:prSet>
      <dgm:spPr/>
    </dgm:pt>
    <dgm:pt modelId="{5EF6673B-4053-E847-B12B-F8D096FC4470}" type="pres">
      <dgm:prSet presAssocID="{E1365EE3-DAC6-D044-93EC-5CD290148C70}" presName="circ1" presStyleLbl="vennNode1" presStyleIdx="0" presStyleCnt="3"/>
      <dgm:spPr/>
    </dgm:pt>
    <dgm:pt modelId="{7D3E6FD0-64D3-DA4F-B797-19876F51D343}" type="pres">
      <dgm:prSet presAssocID="{E1365EE3-DAC6-D044-93EC-5CD290148C70}" presName="circ1Tx" presStyleLbl="revTx" presStyleIdx="0" presStyleCnt="0">
        <dgm:presLayoutVars>
          <dgm:chMax val="0"/>
          <dgm:chPref val="0"/>
          <dgm:bulletEnabled val="1"/>
        </dgm:presLayoutVars>
      </dgm:prSet>
      <dgm:spPr/>
    </dgm:pt>
    <dgm:pt modelId="{E5AC4F14-9125-9A4E-B7B9-1145D83ADEF7}" type="pres">
      <dgm:prSet presAssocID="{07F97C83-AB8C-4C45-B635-7D0AC426C77B}" presName="circ2" presStyleLbl="vennNode1" presStyleIdx="1" presStyleCnt="3"/>
      <dgm:spPr/>
    </dgm:pt>
    <dgm:pt modelId="{728E4727-F8D4-7E4E-99E1-9D60A588C158}" type="pres">
      <dgm:prSet presAssocID="{07F97C83-AB8C-4C45-B635-7D0AC426C77B}" presName="circ2Tx" presStyleLbl="revTx" presStyleIdx="0" presStyleCnt="0">
        <dgm:presLayoutVars>
          <dgm:chMax val="0"/>
          <dgm:chPref val="0"/>
          <dgm:bulletEnabled val="1"/>
        </dgm:presLayoutVars>
      </dgm:prSet>
      <dgm:spPr/>
    </dgm:pt>
    <dgm:pt modelId="{1C7B588B-3003-5840-88BC-F3471503F0A3}" type="pres">
      <dgm:prSet presAssocID="{9598D9B8-9BD7-5142-ABD7-9A1268BEE834}" presName="circ3" presStyleLbl="vennNode1" presStyleIdx="2" presStyleCnt="3"/>
      <dgm:spPr/>
    </dgm:pt>
    <dgm:pt modelId="{9FD8E19F-AF7C-2246-9182-E964795782D1}" type="pres">
      <dgm:prSet presAssocID="{9598D9B8-9BD7-5142-ABD7-9A1268BEE834}" presName="circ3Tx" presStyleLbl="revTx" presStyleIdx="0" presStyleCnt="0">
        <dgm:presLayoutVars>
          <dgm:chMax val="0"/>
          <dgm:chPref val="0"/>
          <dgm:bulletEnabled val="1"/>
        </dgm:presLayoutVars>
      </dgm:prSet>
      <dgm:spPr/>
    </dgm:pt>
  </dgm:ptLst>
  <dgm:cxnLst>
    <dgm:cxn modelId="{691F7D16-4CF4-3C47-938B-1E955E84E0AD}" type="presOf" srcId="{07F97C83-AB8C-4C45-B635-7D0AC426C77B}" destId="{728E4727-F8D4-7E4E-99E1-9D60A588C158}" srcOrd="1" destOrd="0" presId="urn:microsoft.com/office/officeart/2005/8/layout/venn1"/>
    <dgm:cxn modelId="{67444137-067D-874E-8B70-DA529766E340}" srcId="{88057172-1D7A-B54A-8666-B7A598E95515}" destId="{E1365EE3-DAC6-D044-93EC-5CD290148C70}" srcOrd="0" destOrd="0" parTransId="{7A287582-FDE4-5E47-984E-5F46AC12531A}" sibTransId="{654E2C07-408A-BB4E-AC1B-3242B247AC48}"/>
    <dgm:cxn modelId="{DA9F8E3A-F8F9-6A49-B114-03F63B79730E}" srcId="{88057172-1D7A-B54A-8666-B7A598E95515}" destId="{07F97C83-AB8C-4C45-B635-7D0AC426C77B}" srcOrd="1" destOrd="0" parTransId="{9F19EDC5-7543-4245-AC0D-6446C7B7734D}" sibTransId="{94EDF3CC-E0F9-7C48-8E32-E5B281757644}"/>
    <dgm:cxn modelId="{CC70DA55-FEB5-4248-8313-214E6D0EBC14}" type="presOf" srcId="{88057172-1D7A-B54A-8666-B7A598E95515}" destId="{54DFB7BC-CD82-724C-819A-72AD4185B97C}" srcOrd="0" destOrd="0" presId="urn:microsoft.com/office/officeart/2005/8/layout/venn1"/>
    <dgm:cxn modelId="{F8F8CC64-43BA-2A4D-8244-D34506D3DBB4}" srcId="{88057172-1D7A-B54A-8666-B7A598E95515}" destId="{9598D9B8-9BD7-5142-ABD7-9A1268BEE834}" srcOrd="2" destOrd="0" parTransId="{1872462C-C7FF-D84E-9FF6-CAA1EB00458A}" sibTransId="{D6D188A2-C764-7840-8C39-DBF31F8D76FA}"/>
    <dgm:cxn modelId="{F27743E8-BAF9-204C-B622-7D903FA20BFA}" type="presOf" srcId="{E1365EE3-DAC6-D044-93EC-5CD290148C70}" destId="{7D3E6FD0-64D3-DA4F-B797-19876F51D343}" srcOrd="1" destOrd="0" presId="urn:microsoft.com/office/officeart/2005/8/layout/venn1"/>
    <dgm:cxn modelId="{FA1EABEC-D735-8542-A01E-2F8EF46514BE}" type="presOf" srcId="{07F97C83-AB8C-4C45-B635-7D0AC426C77B}" destId="{E5AC4F14-9125-9A4E-B7B9-1145D83ADEF7}" srcOrd="0" destOrd="0" presId="urn:microsoft.com/office/officeart/2005/8/layout/venn1"/>
    <dgm:cxn modelId="{5F30F9F2-CC35-0049-9F80-C811497FDB57}" type="presOf" srcId="{9598D9B8-9BD7-5142-ABD7-9A1268BEE834}" destId="{1C7B588B-3003-5840-88BC-F3471503F0A3}" srcOrd="0" destOrd="0" presId="urn:microsoft.com/office/officeart/2005/8/layout/venn1"/>
    <dgm:cxn modelId="{5B2EDEF3-4CDB-3147-8A5F-A15556C47849}" type="presOf" srcId="{9598D9B8-9BD7-5142-ABD7-9A1268BEE834}" destId="{9FD8E19F-AF7C-2246-9182-E964795782D1}" srcOrd="1" destOrd="0" presId="urn:microsoft.com/office/officeart/2005/8/layout/venn1"/>
    <dgm:cxn modelId="{F2B355FF-B413-F84B-8929-117E2E626138}" type="presOf" srcId="{E1365EE3-DAC6-D044-93EC-5CD290148C70}" destId="{5EF6673B-4053-E847-B12B-F8D096FC4470}" srcOrd="0" destOrd="0" presId="urn:microsoft.com/office/officeart/2005/8/layout/venn1"/>
    <dgm:cxn modelId="{06BC5796-DAFE-DD49-9B4E-7C7126AE287A}" type="presParOf" srcId="{54DFB7BC-CD82-724C-819A-72AD4185B97C}" destId="{5EF6673B-4053-E847-B12B-F8D096FC4470}" srcOrd="0" destOrd="0" presId="urn:microsoft.com/office/officeart/2005/8/layout/venn1"/>
    <dgm:cxn modelId="{6ED610DA-629A-174D-93B5-AA2766F650F4}" type="presParOf" srcId="{54DFB7BC-CD82-724C-819A-72AD4185B97C}" destId="{7D3E6FD0-64D3-DA4F-B797-19876F51D343}" srcOrd="1" destOrd="0" presId="urn:microsoft.com/office/officeart/2005/8/layout/venn1"/>
    <dgm:cxn modelId="{20E3CC98-6431-A74A-B509-E70EB5266739}" type="presParOf" srcId="{54DFB7BC-CD82-724C-819A-72AD4185B97C}" destId="{E5AC4F14-9125-9A4E-B7B9-1145D83ADEF7}" srcOrd="2" destOrd="0" presId="urn:microsoft.com/office/officeart/2005/8/layout/venn1"/>
    <dgm:cxn modelId="{D5179790-2F42-F94F-9F2D-9F18C72A2DEF}" type="presParOf" srcId="{54DFB7BC-CD82-724C-819A-72AD4185B97C}" destId="{728E4727-F8D4-7E4E-99E1-9D60A588C158}" srcOrd="3" destOrd="0" presId="urn:microsoft.com/office/officeart/2005/8/layout/venn1"/>
    <dgm:cxn modelId="{88B751D2-ED8F-7748-8BA1-86E069F69F8D}" type="presParOf" srcId="{54DFB7BC-CD82-724C-819A-72AD4185B97C}" destId="{1C7B588B-3003-5840-88BC-F3471503F0A3}" srcOrd="4" destOrd="0" presId="urn:microsoft.com/office/officeart/2005/8/layout/venn1"/>
    <dgm:cxn modelId="{6042DFE1-C681-D244-AE0C-365E31205D75}" type="presParOf" srcId="{54DFB7BC-CD82-724C-819A-72AD4185B97C}" destId="{9FD8E19F-AF7C-2246-9182-E964795782D1}" srcOrd="5" destOrd="0" presId="urn:microsoft.com/office/officeart/2005/8/layout/ven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8057172-1D7A-B54A-8666-B7A598E95515}" type="doc">
      <dgm:prSet loTypeId="urn:microsoft.com/office/officeart/2005/8/layout/venn1" loCatId="" qsTypeId="urn:microsoft.com/office/officeart/2005/8/quickstyle/simple1" qsCatId="simple" csTypeId="urn:microsoft.com/office/officeart/2005/8/colors/accent1_2" csCatId="accent1" phldr="1"/>
      <dgm:spPr/>
    </dgm:pt>
    <dgm:pt modelId="{E1365EE3-DAC6-D044-93EC-5CD290148C70}">
      <dgm:prSet phldrT="[Text]"/>
      <dgm:spPr>
        <a:gradFill rotWithShape="0">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9800000" scaled="0"/>
        </a:gradFill>
      </dgm:spPr>
      <dgm:t>
        <a:bodyPr/>
        <a:lstStyle/>
        <a:p>
          <a:r>
            <a:rPr lang="en-US" dirty="0"/>
            <a:t>Individual Health Care</a:t>
          </a:r>
        </a:p>
      </dgm:t>
    </dgm:pt>
    <dgm:pt modelId="{7A287582-FDE4-5E47-984E-5F46AC12531A}" type="parTrans" cxnId="{67444137-067D-874E-8B70-DA529766E340}">
      <dgm:prSet/>
      <dgm:spPr/>
      <dgm:t>
        <a:bodyPr/>
        <a:lstStyle/>
        <a:p>
          <a:endParaRPr lang="en-US"/>
        </a:p>
      </dgm:t>
    </dgm:pt>
    <dgm:pt modelId="{654E2C07-408A-BB4E-AC1B-3242B247AC48}" type="sibTrans" cxnId="{67444137-067D-874E-8B70-DA529766E340}">
      <dgm:prSet/>
      <dgm:spPr/>
      <dgm:t>
        <a:bodyPr/>
        <a:lstStyle/>
        <a:p>
          <a:endParaRPr lang="en-US"/>
        </a:p>
      </dgm:t>
    </dgm:pt>
    <dgm:pt modelId="{9598D9B8-9BD7-5142-ABD7-9A1268BEE834}">
      <dgm:prSet phldrT="[Text]"/>
      <dgm:spPr/>
      <dgm:t>
        <a:bodyPr/>
        <a:lstStyle/>
        <a:p>
          <a:r>
            <a:rPr lang="en-US" dirty="0"/>
            <a:t>Community Health</a:t>
          </a:r>
        </a:p>
      </dgm:t>
    </dgm:pt>
    <dgm:pt modelId="{1872462C-C7FF-D84E-9FF6-CAA1EB00458A}" type="parTrans" cxnId="{F8F8CC64-43BA-2A4D-8244-D34506D3DBB4}">
      <dgm:prSet/>
      <dgm:spPr/>
      <dgm:t>
        <a:bodyPr/>
        <a:lstStyle/>
        <a:p>
          <a:endParaRPr lang="en-US"/>
        </a:p>
      </dgm:t>
    </dgm:pt>
    <dgm:pt modelId="{D6D188A2-C764-7840-8C39-DBF31F8D76FA}" type="sibTrans" cxnId="{F8F8CC64-43BA-2A4D-8244-D34506D3DBB4}">
      <dgm:prSet/>
      <dgm:spPr/>
      <dgm:t>
        <a:bodyPr/>
        <a:lstStyle/>
        <a:p>
          <a:endParaRPr lang="en-US"/>
        </a:p>
      </dgm:t>
    </dgm:pt>
    <dgm:pt modelId="{54DFB7BC-CD82-724C-819A-72AD4185B97C}" type="pres">
      <dgm:prSet presAssocID="{88057172-1D7A-B54A-8666-B7A598E95515}" presName="compositeShape" presStyleCnt="0">
        <dgm:presLayoutVars>
          <dgm:chMax val="7"/>
          <dgm:dir/>
          <dgm:resizeHandles val="exact"/>
        </dgm:presLayoutVars>
      </dgm:prSet>
      <dgm:spPr/>
    </dgm:pt>
    <dgm:pt modelId="{5EF6673B-4053-E847-B12B-F8D096FC4470}" type="pres">
      <dgm:prSet presAssocID="{E1365EE3-DAC6-D044-93EC-5CD290148C70}" presName="circ1" presStyleLbl="vennNode1" presStyleIdx="0" presStyleCnt="2"/>
      <dgm:spPr/>
    </dgm:pt>
    <dgm:pt modelId="{7D3E6FD0-64D3-DA4F-B797-19876F51D343}" type="pres">
      <dgm:prSet presAssocID="{E1365EE3-DAC6-D044-93EC-5CD290148C70}" presName="circ1Tx" presStyleLbl="revTx" presStyleIdx="0" presStyleCnt="0">
        <dgm:presLayoutVars>
          <dgm:chMax val="0"/>
          <dgm:chPref val="0"/>
          <dgm:bulletEnabled val="1"/>
        </dgm:presLayoutVars>
      </dgm:prSet>
      <dgm:spPr/>
    </dgm:pt>
    <dgm:pt modelId="{C0BE46BE-3BDE-6B44-BBA3-FE6952A721A5}" type="pres">
      <dgm:prSet presAssocID="{9598D9B8-9BD7-5142-ABD7-9A1268BEE834}" presName="circ2" presStyleLbl="vennNode1" presStyleIdx="1" presStyleCnt="2"/>
      <dgm:spPr/>
    </dgm:pt>
    <dgm:pt modelId="{0AD87872-1244-AA4E-81B1-E08F73164E83}" type="pres">
      <dgm:prSet presAssocID="{9598D9B8-9BD7-5142-ABD7-9A1268BEE834}" presName="circ2Tx" presStyleLbl="revTx" presStyleIdx="0" presStyleCnt="0">
        <dgm:presLayoutVars>
          <dgm:chMax val="0"/>
          <dgm:chPref val="0"/>
          <dgm:bulletEnabled val="1"/>
        </dgm:presLayoutVars>
      </dgm:prSet>
      <dgm:spPr/>
    </dgm:pt>
  </dgm:ptLst>
  <dgm:cxnLst>
    <dgm:cxn modelId="{67444137-067D-874E-8B70-DA529766E340}" srcId="{88057172-1D7A-B54A-8666-B7A598E95515}" destId="{E1365EE3-DAC6-D044-93EC-5CD290148C70}" srcOrd="0" destOrd="0" parTransId="{7A287582-FDE4-5E47-984E-5F46AC12531A}" sibTransId="{654E2C07-408A-BB4E-AC1B-3242B247AC48}"/>
    <dgm:cxn modelId="{CC70DA55-FEB5-4248-8313-214E6D0EBC14}" type="presOf" srcId="{88057172-1D7A-B54A-8666-B7A598E95515}" destId="{54DFB7BC-CD82-724C-819A-72AD4185B97C}" srcOrd="0" destOrd="0" presId="urn:microsoft.com/office/officeart/2005/8/layout/venn1"/>
    <dgm:cxn modelId="{F8F8CC64-43BA-2A4D-8244-D34506D3DBB4}" srcId="{88057172-1D7A-B54A-8666-B7A598E95515}" destId="{9598D9B8-9BD7-5142-ABD7-9A1268BEE834}" srcOrd="1" destOrd="0" parTransId="{1872462C-C7FF-D84E-9FF6-CAA1EB00458A}" sibTransId="{D6D188A2-C764-7840-8C39-DBF31F8D76FA}"/>
    <dgm:cxn modelId="{FC88E470-2B0E-0D4F-A3E7-135FFE998045}" type="presOf" srcId="{9598D9B8-9BD7-5142-ABD7-9A1268BEE834}" destId="{C0BE46BE-3BDE-6B44-BBA3-FE6952A721A5}" srcOrd="0" destOrd="0" presId="urn:microsoft.com/office/officeart/2005/8/layout/venn1"/>
    <dgm:cxn modelId="{A377BEE4-5084-044F-98A4-0029436B528E}" type="presOf" srcId="{9598D9B8-9BD7-5142-ABD7-9A1268BEE834}" destId="{0AD87872-1244-AA4E-81B1-E08F73164E83}" srcOrd="1" destOrd="0" presId="urn:microsoft.com/office/officeart/2005/8/layout/venn1"/>
    <dgm:cxn modelId="{F27743E8-BAF9-204C-B622-7D903FA20BFA}" type="presOf" srcId="{E1365EE3-DAC6-D044-93EC-5CD290148C70}" destId="{7D3E6FD0-64D3-DA4F-B797-19876F51D343}" srcOrd="1" destOrd="0" presId="urn:microsoft.com/office/officeart/2005/8/layout/venn1"/>
    <dgm:cxn modelId="{F2B355FF-B413-F84B-8929-117E2E626138}" type="presOf" srcId="{E1365EE3-DAC6-D044-93EC-5CD290148C70}" destId="{5EF6673B-4053-E847-B12B-F8D096FC4470}" srcOrd="0" destOrd="0" presId="urn:microsoft.com/office/officeart/2005/8/layout/venn1"/>
    <dgm:cxn modelId="{06BC5796-DAFE-DD49-9B4E-7C7126AE287A}" type="presParOf" srcId="{54DFB7BC-CD82-724C-819A-72AD4185B97C}" destId="{5EF6673B-4053-E847-B12B-F8D096FC4470}" srcOrd="0" destOrd="0" presId="urn:microsoft.com/office/officeart/2005/8/layout/venn1"/>
    <dgm:cxn modelId="{6ED610DA-629A-174D-93B5-AA2766F650F4}" type="presParOf" srcId="{54DFB7BC-CD82-724C-819A-72AD4185B97C}" destId="{7D3E6FD0-64D3-DA4F-B797-19876F51D343}" srcOrd="1" destOrd="0" presId="urn:microsoft.com/office/officeart/2005/8/layout/venn1"/>
    <dgm:cxn modelId="{196ECD5B-851B-6D46-8399-A819694D2645}" type="presParOf" srcId="{54DFB7BC-CD82-724C-819A-72AD4185B97C}" destId="{C0BE46BE-3BDE-6B44-BBA3-FE6952A721A5}" srcOrd="2" destOrd="0" presId="urn:microsoft.com/office/officeart/2005/8/layout/venn1"/>
    <dgm:cxn modelId="{D6F55BA4-3C58-0949-A450-E87E1B8DC977}" type="presParOf" srcId="{54DFB7BC-CD82-724C-819A-72AD4185B97C}" destId="{0AD87872-1244-AA4E-81B1-E08F73164E83}" srcOrd="3" destOrd="0" presId="urn:microsoft.com/office/officeart/2005/8/layout/ven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8057172-1D7A-B54A-8666-B7A598E95515}" type="doc">
      <dgm:prSet loTypeId="urn:microsoft.com/office/officeart/2005/8/layout/venn1" loCatId="" qsTypeId="urn:microsoft.com/office/officeart/2005/8/quickstyle/simple1" qsCatId="simple" csTypeId="urn:microsoft.com/office/officeart/2005/8/colors/accent1_2" csCatId="accent1" phldr="1"/>
      <dgm:spPr/>
    </dgm:pt>
    <dgm:pt modelId="{E1365EE3-DAC6-D044-93EC-5CD290148C70}">
      <dgm:prSet phldrT="[Text]"/>
      <dgm:spPr/>
      <dgm:t>
        <a:bodyPr/>
        <a:lstStyle/>
        <a:p>
          <a:r>
            <a:rPr lang="en-US" dirty="0"/>
            <a:t>Food Security</a:t>
          </a:r>
        </a:p>
      </dgm:t>
    </dgm:pt>
    <dgm:pt modelId="{7A287582-FDE4-5E47-984E-5F46AC12531A}" type="parTrans" cxnId="{67444137-067D-874E-8B70-DA529766E340}">
      <dgm:prSet/>
      <dgm:spPr/>
      <dgm:t>
        <a:bodyPr/>
        <a:lstStyle/>
        <a:p>
          <a:endParaRPr lang="en-US"/>
        </a:p>
      </dgm:t>
    </dgm:pt>
    <dgm:pt modelId="{654E2C07-408A-BB4E-AC1B-3242B247AC48}" type="sibTrans" cxnId="{67444137-067D-874E-8B70-DA529766E340}">
      <dgm:prSet/>
      <dgm:spPr/>
      <dgm:t>
        <a:bodyPr/>
        <a:lstStyle/>
        <a:p>
          <a:endParaRPr lang="en-US"/>
        </a:p>
      </dgm:t>
    </dgm:pt>
    <dgm:pt modelId="{07F97C83-AB8C-4C45-B635-7D0AC426C77B}">
      <dgm:prSet phldrT="[Text]"/>
      <dgm:spPr/>
      <dgm:t>
        <a:bodyPr/>
        <a:lstStyle/>
        <a:p>
          <a:r>
            <a:rPr lang="en-US" dirty="0"/>
            <a:t>Individual Health Care</a:t>
          </a:r>
        </a:p>
      </dgm:t>
    </dgm:pt>
    <dgm:pt modelId="{9F19EDC5-7543-4245-AC0D-6446C7B7734D}" type="parTrans" cxnId="{DA9F8E3A-F8F9-6A49-B114-03F63B79730E}">
      <dgm:prSet/>
      <dgm:spPr/>
      <dgm:t>
        <a:bodyPr/>
        <a:lstStyle/>
        <a:p>
          <a:endParaRPr lang="en-US"/>
        </a:p>
      </dgm:t>
    </dgm:pt>
    <dgm:pt modelId="{94EDF3CC-E0F9-7C48-8E32-E5B281757644}" type="sibTrans" cxnId="{DA9F8E3A-F8F9-6A49-B114-03F63B79730E}">
      <dgm:prSet/>
      <dgm:spPr/>
      <dgm:t>
        <a:bodyPr/>
        <a:lstStyle/>
        <a:p>
          <a:endParaRPr lang="en-US"/>
        </a:p>
      </dgm:t>
    </dgm:pt>
    <dgm:pt modelId="{9598D9B8-9BD7-5142-ABD7-9A1268BEE834}">
      <dgm:prSet phldrT="[Text]"/>
      <dgm:spPr/>
      <dgm:t>
        <a:bodyPr/>
        <a:lstStyle/>
        <a:p>
          <a:r>
            <a:rPr lang="en-US" dirty="0"/>
            <a:t>Community Health</a:t>
          </a:r>
        </a:p>
      </dgm:t>
    </dgm:pt>
    <dgm:pt modelId="{1872462C-C7FF-D84E-9FF6-CAA1EB00458A}" type="parTrans" cxnId="{F8F8CC64-43BA-2A4D-8244-D34506D3DBB4}">
      <dgm:prSet/>
      <dgm:spPr/>
      <dgm:t>
        <a:bodyPr/>
        <a:lstStyle/>
        <a:p>
          <a:endParaRPr lang="en-US"/>
        </a:p>
      </dgm:t>
    </dgm:pt>
    <dgm:pt modelId="{D6D188A2-C764-7840-8C39-DBF31F8D76FA}" type="sibTrans" cxnId="{F8F8CC64-43BA-2A4D-8244-D34506D3DBB4}">
      <dgm:prSet/>
      <dgm:spPr/>
      <dgm:t>
        <a:bodyPr/>
        <a:lstStyle/>
        <a:p>
          <a:endParaRPr lang="en-US"/>
        </a:p>
      </dgm:t>
    </dgm:pt>
    <dgm:pt modelId="{54DFB7BC-CD82-724C-819A-72AD4185B97C}" type="pres">
      <dgm:prSet presAssocID="{88057172-1D7A-B54A-8666-B7A598E95515}" presName="compositeShape" presStyleCnt="0">
        <dgm:presLayoutVars>
          <dgm:chMax val="7"/>
          <dgm:dir/>
          <dgm:resizeHandles val="exact"/>
        </dgm:presLayoutVars>
      </dgm:prSet>
      <dgm:spPr/>
    </dgm:pt>
    <dgm:pt modelId="{5EF6673B-4053-E847-B12B-F8D096FC4470}" type="pres">
      <dgm:prSet presAssocID="{E1365EE3-DAC6-D044-93EC-5CD290148C70}" presName="circ1" presStyleLbl="vennNode1" presStyleIdx="0" presStyleCnt="3"/>
      <dgm:spPr/>
    </dgm:pt>
    <dgm:pt modelId="{7D3E6FD0-64D3-DA4F-B797-19876F51D343}" type="pres">
      <dgm:prSet presAssocID="{E1365EE3-DAC6-D044-93EC-5CD290148C70}" presName="circ1Tx" presStyleLbl="revTx" presStyleIdx="0" presStyleCnt="0">
        <dgm:presLayoutVars>
          <dgm:chMax val="0"/>
          <dgm:chPref val="0"/>
          <dgm:bulletEnabled val="1"/>
        </dgm:presLayoutVars>
      </dgm:prSet>
      <dgm:spPr/>
    </dgm:pt>
    <dgm:pt modelId="{E5AC4F14-9125-9A4E-B7B9-1145D83ADEF7}" type="pres">
      <dgm:prSet presAssocID="{07F97C83-AB8C-4C45-B635-7D0AC426C77B}" presName="circ2" presStyleLbl="vennNode1" presStyleIdx="1" presStyleCnt="3"/>
      <dgm:spPr/>
    </dgm:pt>
    <dgm:pt modelId="{728E4727-F8D4-7E4E-99E1-9D60A588C158}" type="pres">
      <dgm:prSet presAssocID="{07F97C83-AB8C-4C45-B635-7D0AC426C77B}" presName="circ2Tx" presStyleLbl="revTx" presStyleIdx="0" presStyleCnt="0">
        <dgm:presLayoutVars>
          <dgm:chMax val="0"/>
          <dgm:chPref val="0"/>
          <dgm:bulletEnabled val="1"/>
        </dgm:presLayoutVars>
      </dgm:prSet>
      <dgm:spPr/>
    </dgm:pt>
    <dgm:pt modelId="{1C7B588B-3003-5840-88BC-F3471503F0A3}" type="pres">
      <dgm:prSet presAssocID="{9598D9B8-9BD7-5142-ABD7-9A1268BEE834}" presName="circ3" presStyleLbl="vennNode1" presStyleIdx="2" presStyleCnt="3"/>
      <dgm:spPr/>
    </dgm:pt>
    <dgm:pt modelId="{9FD8E19F-AF7C-2246-9182-E964795782D1}" type="pres">
      <dgm:prSet presAssocID="{9598D9B8-9BD7-5142-ABD7-9A1268BEE834}" presName="circ3Tx" presStyleLbl="revTx" presStyleIdx="0" presStyleCnt="0">
        <dgm:presLayoutVars>
          <dgm:chMax val="0"/>
          <dgm:chPref val="0"/>
          <dgm:bulletEnabled val="1"/>
        </dgm:presLayoutVars>
      </dgm:prSet>
      <dgm:spPr/>
    </dgm:pt>
  </dgm:ptLst>
  <dgm:cxnLst>
    <dgm:cxn modelId="{691F7D16-4CF4-3C47-938B-1E955E84E0AD}" type="presOf" srcId="{07F97C83-AB8C-4C45-B635-7D0AC426C77B}" destId="{728E4727-F8D4-7E4E-99E1-9D60A588C158}" srcOrd="1" destOrd="0" presId="urn:microsoft.com/office/officeart/2005/8/layout/venn1"/>
    <dgm:cxn modelId="{67444137-067D-874E-8B70-DA529766E340}" srcId="{88057172-1D7A-B54A-8666-B7A598E95515}" destId="{E1365EE3-DAC6-D044-93EC-5CD290148C70}" srcOrd="0" destOrd="0" parTransId="{7A287582-FDE4-5E47-984E-5F46AC12531A}" sibTransId="{654E2C07-408A-BB4E-AC1B-3242B247AC48}"/>
    <dgm:cxn modelId="{DA9F8E3A-F8F9-6A49-B114-03F63B79730E}" srcId="{88057172-1D7A-B54A-8666-B7A598E95515}" destId="{07F97C83-AB8C-4C45-B635-7D0AC426C77B}" srcOrd="1" destOrd="0" parTransId="{9F19EDC5-7543-4245-AC0D-6446C7B7734D}" sibTransId="{94EDF3CC-E0F9-7C48-8E32-E5B281757644}"/>
    <dgm:cxn modelId="{CC70DA55-FEB5-4248-8313-214E6D0EBC14}" type="presOf" srcId="{88057172-1D7A-B54A-8666-B7A598E95515}" destId="{54DFB7BC-CD82-724C-819A-72AD4185B97C}" srcOrd="0" destOrd="0" presId="urn:microsoft.com/office/officeart/2005/8/layout/venn1"/>
    <dgm:cxn modelId="{F8F8CC64-43BA-2A4D-8244-D34506D3DBB4}" srcId="{88057172-1D7A-B54A-8666-B7A598E95515}" destId="{9598D9B8-9BD7-5142-ABD7-9A1268BEE834}" srcOrd="2" destOrd="0" parTransId="{1872462C-C7FF-D84E-9FF6-CAA1EB00458A}" sibTransId="{D6D188A2-C764-7840-8C39-DBF31F8D76FA}"/>
    <dgm:cxn modelId="{F27743E8-BAF9-204C-B622-7D903FA20BFA}" type="presOf" srcId="{E1365EE3-DAC6-D044-93EC-5CD290148C70}" destId="{7D3E6FD0-64D3-DA4F-B797-19876F51D343}" srcOrd="1" destOrd="0" presId="urn:microsoft.com/office/officeart/2005/8/layout/venn1"/>
    <dgm:cxn modelId="{FA1EABEC-D735-8542-A01E-2F8EF46514BE}" type="presOf" srcId="{07F97C83-AB8C-4C45-B635-7D0AC426C77B}" destId="{E5AC4F14-9125-9A4E-B7B9-1145D83ADEF7}" srcOrd="0" destOrd="0" presId="urn:microsoft.com/office/officeart/2005/8/layout/venn1"/>
    <dgm:cxn modelId="{5F30F9F2-CC35-0049-9F80-C811497FDB57}" type="presOf" srcId="{9598D9B8-9BD7-5142-ABD7-9A1268BEE834}" destId="{1C7B588B-3003-5840-88BC-F3471503F0A3}" srcOrd="0" destOrd="0" presId="urn:microsoft.com/office/officeart/2005/8/layout/venn1"/>
    <dgm:cxn modelId="{5B2EDEF3-4CDB-3147-8A5F-A15556C47849}" type="presOf" srcId="{9598D9B8-9BD7-5142-ABD7-9A1268BEE834}" destId="{9FD8E19F-AF7C-2246-9182-E964795782D1}" srcOrd="1" destOrd="0" presId="urn:microsoft.com/office/officeart/2005/8/layout/venn1"/>
    <dgm:cxn modelId="{F2B355FF-B413-F84B-8929-117E2E626138}" type="presOf" srcId="{E1365EE3-DAC6-D044-93EC-5CD290148C70}" destId="{5EF6673B-4053-E847-B12B-F8D096FC4470}" srcOrd="0" destOrd="0" presId="urn:microsoft.com/office/officeart/2005/8/layout/venn1"/>
    <dgm:cxn modelId="{06BC5796-DAFE-DD49-9B4E-7C7126AE287A}" type="presParOf" srcId="{54DFB7BC-CD82-724C-819A-72AD4185B97C}" destId="{5EF6673B-4053-E847-B12B-F8D096FC4470}" srcOrd="0" destOrd="0" presId="urn:microsoft.com/office/officeart/2005/8/layout/venn1"/>
    <dgm:cxn modelId="{6ED610DA-629A-174D-93B5-AA2766F650F4}" type="presParOf" srcId="{54DFB7BC-CD82-724C-819A-72AD4185B97C}" destId="{7D3E6FD0-64D3-DA4F-B797-19876F51D343}" srcOrd="1" destOrd="0" presId="urn:microsoft.com/office/officeart/2005/8/layout/venn1"/>
    <dgm:cxn modelId="{20E3CC98-6431-A74A-B509-E70EB5266739}" type="presParOf" srcId="{54DFB7BC-CD82-724C-819A-72AD4185B97C}" destId="{E5AC4F14-9125-9A4E-B7B9-1145D83ADEF7}" srcOrd="2" destOrd="0" presId="urn:microsoft.com/office/officeart/2005/8/layout/venn1"/>
    <dgm:cxn modelId="{D5179790-2F42-F94F-9F2D-9F18C72A2DEF}" type="presParOf" srcId="{54DFB7BC-CD82-724C-819A-72AD4185B97C}" destId="{728E4727-F8D4-7E4E-99E1-9D60A588C158}" srcOrd="3" destOrd="0" presId="urn:microsoft.com/office/officeart/2005/8/layout/venn1"/>
    <dgm:cxn modelId="{88B751D2-ED8F-7748-8BA1-86E069F69F8D}" type="presParOf" srcId="{54DFB7BC-CD82-724C-819A-72AD4185B97C}" destId="{1C7B588B-3003-5840-88BC-F3471503F0A3}" srcOrd="4" destOrd="0" presId="urn:microsoft.com/office/officeart/2005/8/layout/venn1"/>
    <dgm:cxn modelId="{6042DFE1-C681-D244-AE0C-365E31205D75}" type="presParOf" srcId="{54DFB7BC-CD82-724C-819A-72AD4185B97C}" destId="{9FD8E19F-AF7C-2246-9182-E964795782D1}" srcOrd="5" destOrd="0" presId="urn:microsoft.com/office/officeart/2005/8/layout/ven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8057172-1D7A-B54A-8666-B7A598E95515}" type="doc">
      <dgm:prSet loTypeId="urn:microsoft.com/office/officeart/2005/8/layout/venn1" loCatId="" qsTypeId="urn:microsoft.com/office/officeart/2005/8/quickstyle/simple1" qsCatId="simple" csTypeId="urn:microsoft.com/office/officeart/2005/8/colors/accent1_2" csCatId="accent1" phldr="1"/>
      <dgm:spPr/>
    </dgm:pt>
    <dgm:pt modelId="{E1365EE3-DAC6-D044-93EC-5CD290148C70}">
      <dgm:prSet phldrT="[Text]"/>
      <dgm:spPr/>
      <dgm:t>
        <a:bodyPr/>
        <a:lstStyle/>
        <a:p>
          <a:r>
            <a:rPr lang="en-US" dirty="0"/>
            <a:t>Food Security</a:t>
          </a:r>
        </a:p>
      </dgm:t>
    </dgm:pt>
    <dgm:pt modelId="{7A287582-FDE4-5E47-984E-5F46AC12531A}" type="parTrans" cxnId="{67444137-067D-874E-8B70-DA529766E340}">
      <dgm:prSet/>
      <dgm:spPr/>
      <dgm:t>
        <a:bodyPr/>
        <a:lstStyle/>
        <a:p>
          <a:endParaRPr lang="en-US"/>
        </a:p>
      </dgm:t>
    </dgm:pt>
    <dgm:pt modelId="{654E2C07-408A-BB4E-AC1B-3242B247AC48}" type="sibTrans" cxnId="{67444137-067D-874E-8B70-DA529766E340}">
      <dgm:prSet/>
      <dgm:spPr/>
      <dgm:t>
        <a:bodyPr/>
        <a:lstStyle/>
        <a:p>
          <a:endParaRPr lang="en-US"/>
        </a:p>
      </dgm:t>
    </dgm:pt>
    <dgm:pt modelId="{07F97C83-AB8C-4C45-B635-7D0AC426C77B}">
      <dgm:prSet phldrT="[Text]"/>
      <dgm:spPr/>
      <dgm:t>
        <a:bodyPr/>
        <a:lstStyle/>
        <a:p>
          <a:r>
            <a:rPr lang="en-US" dirty="0"/>
            <a:t>Individual Health Care</a:t>
          </a:r>
        </a:p>
      </dgm:t>
    </dgm:pt>
    <dgm:pt modelId="{9F19EDC5-7543-4245-AC0D-6446C7B7734D}" type="parTrans" cxnId="{DA9F8E3A-F8F9-6A49-B114-03F63B79730E}">
      <dgm:prSet/>
      <dgm:spPr/>
      <dgm:t>
        <a:bodyPr/>
        <a:lstStyle/>
        <a:p>
          <a:endParaRPr lang="en-US"/>
        </a:p>
      </dgm:t>
    </dgm:pt>
    <dgm:pt modelId="{94EDF3CC-E0F9-7C48-8E32-E5B281757644}" type="sibTrans" cxnId="{DA9F8E3A-F8F9-6A49-B114-03F63B79730E}">
      <dgm:prSet/>
      <dgm:spPr/>
      <dgm:t>
        <a:bodyPr/>
        <a:lstStyle/>
        <a:p>
          <a:endParaRPr lang="en-US"/>
        </a:p>
      </dgm:t>
    </dgm:pt>
    <dgm:pt modelId="{9598D9B8-9BD7-5142-ABD7-9A1268BEE834}">
      <dgm:prSet phldrT="[Text]"/>
      <dgm:spPr/>
      <dgm:t>
        <a:bodyPr/>
        <a:lstStyle/>
        <a:p>
          <a:r>
            <a:rPr lang="en-US" dirty="0"/>
            <a:t>Community Health</a:t>
          </a:r>
        </a:p>
      </dgm:t>
    </dgm:pt>
    <dgm:pt modelId="{1872462C-C7FF-D84E-9FF6-CAA1EB00458A}" type="parTrans" cxnId="{F8F8CC64-43BA-2A4D-8244-D34506D3DBB4}">
      <dgm:prSet/>
      <dgm:spPr/>
      <dgm:t>
        <a:bodyPr/>
        <a:lstStyle/>
        <a:p>
          <a:endParaRPr lang="en-US"/>
        </a:p>
      </dgm:t>
    </dgm:pt>
    <dgm:pt modelId="{D6D188A2-C764-7840-8C39-DBF31F8D76FA}" type="sibTrans" cxnId="{F8F8CC64-43BA-2A4D-8244-D34506D3DBB4}">
      <dgm:prSet/>
      <dgm:spPr/>
      <dgm:t>
        <a:bodyPr/>
        <a:lstStyle/>
        <a:p>
          <a:endParaRPr lang="en-US"/>
        </a:p>
      </dgm:t>
    </dgm:pt>
    <dgm:pt modelId="{54DFB7BC-CD82-724C-819A-72AD4185B97C}" type="pres">
      <dgm:prSet presAssocID="{88057172-1D7A-B54A-8666-B7A598E95515}" presName="compositeShape" presStyleCnt="0">
        <dgm:presLayoutVars>
          <dgm:chMax val="7"/>
          <dgm:dir/>
          <dgm:resizeHandles val="exact"/>
        </dgm:presLayoutVars>
      </dgm:prSet>
      <dgm:spPr/>
    </dgm:pt>
    <dgm:pt modelId="{5EF6673B-4053-E847-B12B-F8D096FC4470}" type="pres">
      <dgm:prSet presAssocID="{E1365EE3-DAC6-D044-93EC-5CD290148C70}" presName="circ1" presStyleLbl="vennNode1" presStyleIdx="0" presStyleCnt="3" custLinFactNeighborX="-2240" custLinFactNeighborY="-2688"/>
      <dgm:spPr/>
    </dgm:pt>
    <dgm:pt modelId="{7D3E6FD0-64D3-DA4F-B797-19876F51D343}" type="pres">
      <dgm:prSet presAssocID="{E1365EE3-DAC6-D044-93EC-5CD290148C70}" presName="circ1Tx" presStyleLbl="revTx" presStyleIdx="0" presStyleCnt="0">
        <dgm:presLayoutVars>
          <dgm:chMax val="0"/>
          <dgm:chPref val="0"/>
          <dgm:bulletEnabled val="1"/>
        </dgm:presLayoutVars>
      </dgm:prSet>
      <dgm:spPr/>
    </dgm:pt>
    <dgm:pt modelId="{E5AC4F14-9125-9A4E-B7B9-1145D83ADEF7}" type="pres">
      <dgm:prSet presAssocID="{07F97C83-AB8C-4C45-B635-7D0AC426C77B}" presName="circ2" presStyleLbl="vennNode1" presStyleIdx="1" presStyleCnt="3"/>
      <dgm:spPr/>
    </dgm:pt>
    <dgm:pt modelId="{728E4727-F8D4-7E4E-99E1-9D60A588C158}" type="pres">
      <dgm:prSet presAssocID="{07F97C83-AB8C-4C45-B635-7D0AC426C77B}" presName="circ2Tx" presStyleLbl="revTx" presStyleIdx="0" presStyleCnt="0">
        <dgm:presLayoutVars>
          <dgm:chMax val="0"/>
          <dgm:chPref val="0"/>
          <dgm:bulletEnabled val="1"/>
        </dgm:presLayoutVars>
      </dgm:prSet>
      <dgm:spPr/>
    </dgm:pt>
    <dgm:pt modelId="{1C7B588B-3003-5840-88BC-F3471503F0A3}" type="pres">
      <dgm:prSet presAssocID="{9598D9B8-9BD7-5142-ABD7-9A1268BEE834}" presName="circ3" presStyleLbl="vennNode1" presStyleIdx="2" presStyleCnt="3"/>
      <dgm:spPr/>
    </dgm:pt>
    <dgm:pt modelId="{9FD8E19F-AF7C-2246-9182-E964795782D1}" type="pres">
      <dgm:prSet presAssocID="{9598D9B8-9BD7-5142-ABD7-9A1268BEE834}" presName="circ3Tx" presStyleLbl="revTx" presStyleIdx="0" presStyleCnt="0">
        <dgm:presLayoutVars>
          <dgm:chMax val="0"/>
          <dgm:chPref val="0"/>
          <dgm:bulletEnabled val="1"/>
        </dgm:presLayoutVars>
      </dgm:prSet>
      <dgm:spPr/>
    </dgm:pt>
  </dgm:ptLst>
  <dgm:cxnLst>
    <dgm:cxn modelId="{691F7D16-4CF4-3C47-938B-1E955E84E0AD}" type="presOf" srcId="{07F97C83-AB8C-4C45-B635-7D0AC426C77B}" destId="{728E4727-F8D4-7E4E-99E1-9D60A588C158}" srcOrd="1" destOrd="0" presId="urn:microsoft.com/office/officeart/2005/8/layout/venn1"/>
    <dgm:cxn modelId="{67444137-067D-874E-8B70-DA529766E340}" srcId="{88057172-1D7A-B54A-8666-B7A598E95515}" destId="{E1365EE3-DAC6-D044-93EC-5CD290148C70}" srcOrd="0" destOrd="0" parTransId="{7A287582-FDE4-5E47-984E-5F46AC12531A}" sibTransId="{654E2C07-408A-BB4E-AC1B-3242B247AC48}"/>
    <dgm:cxn modelId="{DA9F8E3A-F8F9-6A49-B114-03F63B79730E}" srcId="{88057172-1D7A-B54A-8666-B7A598E95515}" destId="{07F97C83-AB8C-4C45-B635-7D0AC426C77B}" srcOrd="1" destOrd="0" parTransId="{9F19EDC5-7543-4245-AC0D-6446C7B7734D}" sibTransId="{94EDF3CC-E0F9-7C48-8E32-E5B281757644}"/>
    <dgm:cxn modelId="{CC70DA55-FEB5-4248-8313-214E6D0EBC14}" type="presOf" srcId="{88057172-1D7A-B54A-8666-B7A598E95515}" destId="{54DFB7BC-CD82-724C-819A-72AD4185B97C}" srcOrd="0" destOrd="0" presId="urn:microsoft.com/office/officeart/2005/8/layout/venn1"/>
    <dgm:cxn modelId="{F8F8CC64-43BA-2A4D-8244-D34506D3DBB4}" srcId="{88057172-1D7A-B54A-8666-B7A598E95515}" destId="{9598D9B8-9BD7-5142-ABD7-9A1268BEE834}" srcOrd="2" destOrd="0" parTransId="{1872462C-C7FF-D84E-9FF6-CAA1EB00458A}" sibTransId="{D6D188A2-C764-7840-8C39-DBF31F8D76FA}"/>
    <dgm:cxn modelId="{F27743E8-BAF9-204C-B622-7D903FA20BFA}" type="presOf" srcId="{E1365EE3-DAC6-D044-93EC-5CD290148C70}" destId="{7D3E6FD0-64D3-DA4F-B797-19876F51D343}" srcOrd="1" destOrd="0" presId="urn:microsoft.com/office/officeart/2005/8/layout/venn1"/>
    <dgm:cxn modelId="{FA1EABEC-D735-8542-A01E-2F8EF46514BE}" type="presOf" srcId="{07F97C83-AB8C-4C45-B635-7D0AC426C77B}" destId="{E5AC4F14-9125-9A4E-B7B9-1145D83ADEF7}" srcOrd="0" destOrd="0" presId="urn:microsoft.com/office/officeart/2005/8/layout/venn1"/>
    <dgm:cxn modelId="{5F30F9F2-CC35-0049-9F80-C811497FDB57}" type="presOf" srcId="{9598D9B8-9BD7-5142-ABD7-9A1268BEE834}" destId="{1C7B588B-3003-5840-88BC-F3471503F0A3}" srcOrd="0" destOrd="0" presId="urn:microsoft.com/office/officeart/2005/8/layout/venn1"/>
    <dgm:cxn modelId="{5B2EDEF3-4CDB-3147-8A5F-A15556C47849}" type="presOf" srcId="{9598D9B8-9BD7-5142-ABD7-9A1268BEE834}" destId="{9FD8E19F-AF7C-2246-9182-E964795782D1}" srcOrd="1" destOrd="0" presId="urn:microsoft.com/office/officeart/2005/8/layout/venn1"/>
    <dgm:cxn modelId="{F2B355FF-B413-F84B-8929-117E2E626138}" type="presOf" srcId="{E1365EE3-DAC6-D044-93EC-5CD290148C70}" destId="{5EF6673B-4053-E847-B12B-F8D096FC4470}" srcOrd="0" destOrd="0" presId="urn:microsoft.com/office/officeart/2005/8/layout/venn1"/>
    <dgm:cxn modelId="{06BC5796-DAFE-DD49-9B4E-7C7126AE287A}" type="presParOf" srcId="{54DFB7BC-CD82-724C-819A-72AD4185B97C}" destId="{5EF6673B-4053-E847-B12B-F8D096FC4470}" srcOrd="0" destOrd="0" presId="urn:microsoft.com/office/officeart/2005/8/layout/venn1"/>
    <dgm:cxn modelId="{6ED610DA-629A-174D-93B5-AA2766F650F4}" type="presParOf" srcId="{54DFB7BC-CD82-724C-819A-72AD4185B97C}" destId="{7D3E6FD0-64D3-DA4F-B797-19876F51D343}" srcOrd="1" destOrd="0" presId="urn:microsoft.com/office/officeart/2005/8/layout/venn1"/>
    <dgm:cxn modelId="{20E3CC98-6431-A74A-B509-E70EB5266739}" type="presParOf" srcId="{54DFB7BC-CD82-724C-819A-72AD4185B97C}" destId="{E5AC4F14-9125-9A4E-B7B9-1145D83ADEF7}" srcOrd="2" destOrd="0" presId="urn:microsoft.com/office/officeart/2005/8/layout/venn1"/>
    <dgm:cxn modelId="{D5179790-2F42-F94F-9F2D-9F18C72A2DEF}" type="presParOf" srcId="{54DFB7BC-CD82-724C-819A-72AD4185B97C}" destId="{728E4727-F8D4-7E4E-99E1-9D60A588C158}" srcOrd="3" destOrd="0" presId="urn:microsoft.com/office/officeart/2005/8/layout/venn1"/>
    <dgm:cxn modelId="{88B751D2-ED8F-7748-8BA1-86E069F69F8D}" type="presParOf" srcId="{54DFB7BC-CD82-724C-819A-72AD4185B97C}" destId="{1C7B588B-3003-5840-88BC-F3471503F0A3}" srcOrd="4" destOrd="0" presId="urn:microsoft.com/office/officeart/2005/8/layout/venn1"/>
    <dgm:cxn modelId="{6042DFE1-C681-D244-AE0C-365E31205D75}" type="presParOf" srcId="{54DFB7BC-CD82-724C-819A-72AD4185B97C}" destId="{9FD8E19F-AF7C-2246-9182-E964795782D1}" srcOrd="5" destOrd="0" presId="urn:microsoft.com/office/officeart/2005/8/layout/ven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F6673B-4053-E847-B12B-F8D096FC4470}">
      <dsp:nvSpPr>
        <dsp:cNvPr id="0" name=""/>
        <dsp:cNvSpPr/>
      </dsp:nvSpPr>
      <dsp:spPr>
        <a:xfrm>
          <a:off x="2526256" y="60992"/>
          <a:ext cx="2927624" cy="2927624"/>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289050">
            <a:lnSpc>
              <a:spcPct val="90000"/>
            </a:lnSpc>
            <a:spcBef>
              <a:spcPct val="0"/>
            </a:spcBef>
            <a:spcAft>
              <a:spcPct val="35000"/>
            </a:spcAft>
            <a:buNone/>
          </a:pPr>
          <a:r>
            <a:rPr lang="en-US" sz="2900" kern="1200" dirty="0"/>
            <a:t>Food Security</a:t>
          </a:r>
        </a:p>
      </dsp:txBody>
      <dsp:txXfrm>
        <a:off x="2916606" y="573326"/>
        <a:ext cx="2146924" cy="1317430"/>
      </dsp:txXfrm>
    </dsp:sp>
    <dsp:sp modelId="{E5AC4F14-9125-9A4E-B7B9-1145D83ADEF7}">
      <dsp:nvSpPr>
        <dsp:cNvPr id="0" name=""/>
        <dsp:cNvSpPr/>
      </dsp:nvSpPr>
      <dsp:spPr>
        <a:xfrm>
          <a:off x="3582640" y="1890757"/>
          <a:ext cx="2927624" cy="2927624"/>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289050">
            <a:lnSpc>
              <a:spcPct val="90000"/>
            </a:lnSpc>
            <a:spcBef>
              <a:spcPct val="0"/>
            </a:spcBef>
            <a:spcAft>
              <a:spcPct val="35000"/>
            </a:spcAft>
            <a:buNone/>
          </a:pPr>
          <a:r>
            <a:rPr lang="en-US" sz="2900" kern="1200" dirty="0"/>
            <a:t>Individual Health Care</a:t>
          </a:r>
        </a:p>
      </dsp:txBody>
      <dsp:txXfrm>
        <a:off x="4478005" y="2647060"/>
        <a:ext cx="1756574" cy="1610193"/>
      </dsp:txXfrm>
    </dsp:sp>
    <dsp:sp modelId="{1C7B588B-3003-5840-88BC-F3471503F0A3}">
      <dsp:nvSpPr>
        <dsp:cNvPr id="0" name=""/>
        <dsp:cNvSpPr/>
      </dsp:nvSpPr>
      <dsp:spPr>
        <a:xfrm>
          <a:off x="1469871" y="1890757"/>
          <a:ext cx="2927624" cy="2927624"/>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289050">
            <a:lnSpc>
              <a:spcPct val="90000"/>
            </a:lnSpc>
            <a:spcBef>
              <a:spcPct val="0"/>
            </a:spcBef>
            <a:spcAft>
              <a:spcPct val="35000"/>
            </a:spcAft>
            <a:buNone/>
          </a:pPr>
          <a:r>
            <a:rPr lang="en-US" sz="2900" kern="1200" dirty="0"/>
            <a:t>Community Health</a:t>
          </a:r>
        </a:p>
      </dsp:txBody>
      <dsp:txXfrm>
        <a:off x="1745556" y="2647060"/>
        <a:ext cx="1756574" cy="16101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F6673B-4053-E847-B12B-F8D096FC4470}">
      <dsp:nvSpPr>
        <dsp:cNvPr id="0" name=""/>
        <dsp:cNvSpPr/>
      </dsp:nvSpPr>
      <dsp:spPr>
        <a:xfrm>
          <a:off x="140571" y="102803"/>
          <a:ext cx="3467427" cy="3467427"/>
        </a:xfrm>
        <a:prstGeom prst="ellipse">
          <a:avLst/>
        </a:prstGeom>
        <a:gradFill rotWithShape="0">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9800000" scaled="0"/>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466850">
            <a:lnSpc>
              <a:spcPct val="90000"/>
            </a:lnSpc>
            <a:spcBef>
              <a:spcPct val="0"/>
            </a:spcBef>
            <a:spcAft>
              <a:spcPct val="35000"/>
            </a:spcAft>
            <a:buNone/>
          </a:pPr>
          <a:r>
            <a:rPr lang="en-US" sz="3300" kern="1200" dirty="0"/>
            <a:t>Food Security</a:t>
          </a:r>
        </a:p>
      </dsp:txBody>
      <dsp:txXfrm>
        <a:off x="624761" y="511687"/>
        <a:ext cx="1999237" cy="2649659"/>
      </dsp:txXfrm>
    </dsp:sp>
    <dsp:sp modelId="{C0BE46BE-3BDE-6B44-BBA3-FE6952A721A5}">
      <dsp:nvSpPr>
        <dsp:cNvPr id="0" name=""/>
        <dsp:cNvSpPr/>
      </dsp:nvSpPr>
      <dsp:spPr>
        <a:xfrm>
          <a:off x="2639618" y="102803"/>
          <a:ext cx="3467427" cy="3467427"/>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466850">
            <a:lnSpc>
              <a:spcPct val="90000"/>
            </a:lnSpc>
            <a:spcBef>
              <a:spcPct val="0"/>
            </a:spcBef>
            <a:spcAft>
              <a:spcPct val="35000"/>
            </a:spcAft>
            <a:buNone/>
          </a:pPr>
          <a:r>
            <a:rPr lang="en-US" sz="3300" kern="1200" dirty="0"/>
            <a:t>Community Health</a:t>
          </a:r>
        </a:p>
      </dsp:txBody>
      <dsp:txXfrm>
        <a:off x="3623618" y="511687"/>
        <a:ext cx="1999237" cy="264965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F6673B-4053-E847-B12B-F8D096FC4470}">
      <dsp:nvSpPr>
        <dsp:cNvPr id="0" name=""/>
        <dsp:cNvSpPr/>
      </dsp:nvSpPr>
      <dsp:spPr>
        <a:xfrm>
          <a:off x="2458719" y="60801"/>
          <a:ext cx="2918460" cy="291846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289050">
            <a:lnSpc>
              <a:spcPct val="90000"/>
            </a:lnSpc>
            <a:spcBef>
              <a:spcPct val="0"/>
            </a:spcBef>
            <a:spcAft>
              <a:spcPct val="35000"/>
            </a:spcAft>
            <a:buNone/>
          </a:pPr>
          <a:r>
            <a:rPr lang="en-US" sz="2900" kern="1200" dirty="0"/>
            <a:t>Food Security</a:t>
          </a:r>
        </a:p>
      </dsp:txBody>
      <dsp:txXfrm>
        <a:off x="2847848" y="571531"/>
        <a:ext cx="2140204" cy="1313307"/>
      </dsp:txXfrm>
    </dsp:sp>
    <dsp:sp modelId="{E5AC4F14-9125-9A4E-B7B9-1145D83ADEF7}">
      <dsp:nvSpPr>
        <dsp:cNvPr id="0" name=""/>
        <dsp:cNvSpPr/>
      </dsp:nvSpPr>
      <dsp:spPr>
        <a:xfrm>
          <a:off x="3511797" y="1884838"/>
          <a:ext cx="2918460" cy="291846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289050">
            <a:lnSpc>
              <a:spcPct val="90000"/>
            </a:lnSpc>
            <a:spcBef>
              <a:spcPct val="0"/>
            </a:spcBef>
            <a:spcAft>
              <a:spcPct val="35000"/>
            </a:spcAft>
            <a:buNone/>
          </a:pPr>
          <a:r>
            <a:rPr lang="en-US" sz="2900" kern="1200" dirty="0"/>
            <a:t>Individual Health Care</a:t>
          </a:r>
        </a:p>
      </dsp:txBody>
      <dsp:txXfrm>
        <a:off x="4404360" y="2638774"/>
        <a:ext cx="1751076" cy="1605153"/>
      </dsp:txXfrm>
    </dsp:sp>
    <dsp:sp modelId="{1C7B588B-3003-5840-88BC-F3471503F0A3}">
      <dsp:nvSpPr>
        <dsp:cNvPr id="0" name=""/>
        <dsp:cNvSpPr/>
      </dsp:nvSpPr>
      <dsp:spPr>
        <a:xfrm>
          <a:off x="1405642" y="1884838"/>
          <a:ext cx="2918460" cy="291846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289050">
            <a:lnSpc>
              <a:spcPct val="90000"/>
            </a:lnSpc>
            <a:spcBef>
              <a:spcPct val="0"/>
            </a:spcBef>
            <a:spcAft>
              <a:spcPct val="35000"/>
            </a:spcAft>
            <a:buNone/>
          </a:pPr>
          <a:r>
            <a:rPr lang="en-US" sz="2900" kern="1200" dirty="0"/>
            <a:t>Community Health</a:t>
          </a:r>
        </a:p>
      </dsp:txBody>
      <dsp:txXfrm>
        <a:off x="1680464" y="2638774"/>
        <a:ext cx="1751076" cy="160515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F6673B-4053-E847-B12B-F8D096FC4470}">
      <dsp:nvSpPr>
        <dsp:cNvPr id="0" name=""/>
        <dsp:cNvSpPr/>
      </dsp:nvSpPr>
      <dsp:spPr>
        <a:xfrm>
          <a:off x="140571" y="102803"/>
          <a:ext cx="3467427" cy="3467427"/>
        </a:xfrm>
        <a:prstGeom prst="ellipse">
          <a:avLst/>
        </a:prstGeom>
        <a:gradFill rotWithShape="0">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9800000" scaled="0"/>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466850">
            <a:lnSpc>
              <a:spcPct val="90000"/>
            </a:lnSpc>
            <a:spcBef>
              <a:spcPct val="0"/>
            </a:spcBef>
            <a:spcAft>
              <a:spcPct val="35000"/>
            </a:spcAft>
            <a:buNone/>
          </a:pPr>
          <a:r>
            <a:rPr lang="en-US" sz="3300" kern="1200" dirty="0"/>
            <a:t>Individual Health Care</a:t>
          </a:r>
        </a:p>
      </dsp:txBody>
      <dsp:txXfrm>
        <a:off x="624761" y="511687"/>
        <a:ext cx="1999237" cy="2649659"/>
      </dsp:txXfrm>
    </dsp:sp>
    <dsp:sp modelId="{C0BE46BE-3BDE-6B44-BBA3-FE6952A721A5}">
      <dsp:nvSpPr>
        <dsp:cNvPr id="0" name=""/>
        <dsp:cNvSpPr/>
      </dsp:nvSpPr>
      <dsp:spPr>
        <a:xfrm>
          <a:off x="2639618" y="102803"/>
          <a:ext cx="3467427" cy="3467427"/>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466850">
            <a:lnSpc>
              <a:spcPct val="90000"/>
            </a:lnSpc>
            <a:spcBef>
              <a:spcPct val="0"/>
            </a:spcBef>
            <a:spcAft>
              <a:spcPct val="35000"/>
            </a:spcAft>
            <a:buNone/>
          </a:pPr>
          <a:r>
            <a:rPr lang="en-US" sz="3300" kern="1200" dirty="0"/>
            <a:t>Community Health</a:t>
          </a:r>
        </a:p>
      </dsp:txBody>
      <dsp:txXfrm>
        <a:off x="3623618" y="511687"/>
        <a:ext cx="1999237" cy="264965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F6673B-4053-E847-B12B-F8D096FC4470}">
      <dsp:nvSpPr>
        <dsp:cNvPr id="0" name=""/>
        <dsp:cNvSpPr/>
      </dsp:nvSpPr>
      <dsp:spPr>
        <a:xfrm>
          <a:off x="2458719" y="60801"/>
          <a:ext cx="2918460" cy="291846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289050">
            <a:lnSpc>
              <a:spcPct val="90000"/>
            </a:lnSpc>
            <a:spcBef>
              <a:spcPct val="0"/>
            </a:spcBef>
            <a:spcAft>
              <a:spcPct val="35000"/>
            </a:spcAft>
            <a:buNone/>
          </a:pPr>
          <a:r>
            <a:rPr lang="en-US" sz="2900" kern="1200" dirty="0"/>
            <a:t>Food Security</a:t>
          </a:r>
        </a:p>
      </dsp:txBody>
      <dsp:txXfrm>
        <a:off x="2847848" y="571531"/>
        <a:ext cx="2140204" cy="1313307"/>
      </dsp:txXfrm>
    </dsp:sp>
    <dsp:sp modelId="{E5AC4F14-9125-9A4E-B7B9-1145D83ADEF7}">
      <dsp:nvSpPr>
        <dsp:cNvPr id="0" name=""/>
        <dsp:cNvSpPr/>
      </dsp:nvSpPr>
      <dsp:spPr>
        <a:xfrm>
          <a:off x="3511797" y="1884838"/>
          <a:ext cx="2918460" cy="291846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289050">
            <a:lnSpc>
              <a:spcPct val="90000"/>
            </a:lnSpc>
            <a:spcBef>
              <a:spcPct val="0"/>
            </a:spcBef>
            <a:spcAft>
              <a:spcPct val="35000"/>
            </a:spcAft>
            <a:buNone/>
          </a:pPr>
          <a:r>
            <a:rPr lang="en-US" sz="2900" kern="1200" dirty="0"/>
            <a:t>Individual Health Care</a:t>
          </a:r>
        </a:p>
      </dsp:txBody>
      <dsp:txXfrm>
        <a:off x="4404360" y="2638774"/>
        <a:ext cx="1751076" cy="1605153"/>
      </dsp:txXfrm>
    </dsp:sp>
    <dsp:sp modelId="{1C7B588B-3003-5840-88BC-F3471503F0A3}">
      <dsp:nvSpPr>
        <dsp:cNvPr id="0" name=""/>
        <dsp:cNvSpPr/>
      </dsp:nvSpPr>
      <dsp:spPr>
        <a:xfrm>
          <a:off x="1405642" y="1884838"/>
          <a:ext cx="2918460" cy="291846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289050">
            <a:lnSpc>
              <a:spcPct val="90000"/>
            </a:lnSpc>
            <a:spcBef>
              <a:spcPct val="0"/>
            </a:spcBef>
            <a:spcAft>
              <a:spcPct val="35000"/>
            </a:spcAft>
            <a:buNone/>
          </a:pPr>
          <a:r>
            <a:rPr lang="en-US" sz="2900" kern="1200" dirty="0"/>
            <a:t>Community Health</a:t>
          </a:r>
        </a:p>
      </dsp:txBody>
      <dsp:txXfrm>
        <a:off x="1680464" y="2638774"/>
        <a:ext cx="1751076" cy="160515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F6673B-4053-E847-B12B-F8D096FC4470}">
      <dsp:nvSpPr>
        <dsp:cNvPr id="0" name=""/>
        <dsp:cNvSpPr/>
      </dsp:nvSpPr>
      <dsp:spPr>
        <a:xfrm>
          <a:off x="2008862" y="0"/>
          <a:ext cx="2508151" cy="2508151"/>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r>
            <a:rPr lang="en-US" sz="2500" kern="1200" dirty="0"/>
            <a:t>Food Security</a:t>
          </a:r>
        </a:p>
      </dsp:txBody>
      <dsp:txXfrm>
        <a:off x="2343282" y="438926"/>
        <a:ext cx="1839310" cy="1128668"/>
      </dsp:txXfrm>
    </dsp:sp>
    <dsp:sp modelId="{E5AC4F14-9125-9A4E-B7B9-1145D83ADEF7}">
      <dsp:nvSpPr>
        <dsp:cNvPr id="0" name=""/>
        <dsp:cNvSpPr/>
      </dsp:nvSpPr>
      <dsp:spPr>
        <a:xfrm>
          <a:off x="2970069" y="1619847"/>
          <a:ext cx="2508151" cy="2508151"/>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r>
            <a:rPr lang="en-US" sz="2500" kern="1200" dirty="0"/>
            <a:t>Individual Health Care</a:t>
          </a:r>
        </a:p>
      </dsp:txBody>
      <dsp:txXfrm>
        <a:off x="3737145" y="2267786"/>
        <a:ext cx="1504890" cy="1379483"/>
      </dsp:txXfrm>
    </dsp:sp>
    <dsp:sp modelId="{1C7B588B-3003-5840-88BC-F3471503F0A3}">
      <dsp:nvSpPr>
        <dsp:cNvPr id="0" name=""/>
        <dsp:cNvSpPr/>
      </dsp:nvSpPr>
      <dsp:spPr>
        <a:xfrm>
          <a:off x="1160020" y="1619847"/>
          <a:ext cx="2508151" cy="2508151"/>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r>
            <a:rPr lang="en-US" sz="2500" kern="1200" dirty="0"/>
            <a:t>Community Health</a:t>
          </a:r>
        </a:p>
      </dsp:txBody>
      <dsp:txXfrm>
        <a:off x="1396204" y="2267786"/>
        <a:ext cx="1504890" cy="1379483"/>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1870AA-F918-044A-83E9-D718280246CF}" type="datetimeFigureOut">
              <a:rPr lang="en-US" smtClean="0"/>
              <a:t>11/22/21</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38940E-8210-CA42-967E-533CB6C3E8CB}" type="slidenum">
              <a:rPr lang="en-US" smtClean="0"/>
              <a:t>‹#›</a:t>
            </a:fld>
            <a:endParaRPr lang="en-US"/>
          </a:p>
        </p:txBody>
      </p:sp>
    </p:spTree>
    <p:extLst>
      <p:ext uri="{BB962C8B-B14F-4D97-AF65-F5344CB8AC3E}">
        <p14:creationId xmlns:p14="http://schemas.microsoft.com/office/powerpoint/2010/main" val="4119795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638940E-8210-CA42-967E-533CB6C3E8CB}" type="slidenum">
              <a:rPr lang="en-US" smtClean="0"/>
              <a:t>2</a:t>
            </a:fld>
            <a:endParaRPr lang="en-US"/>
          </a:p>
        </p:txBody>
      </p:sp>
    </p:spTree>
    <p:extLst>
      <p:ext uri="{BB962C8B-B14F-4D97-AF65-F5344CB8AC3E}">
        <p14:creationId xmlns:p14="http://schemas.microsoft.com/office/powerpoint/2010/main" val="8508913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of a response from a large employer-funded health care plan on the potential to consider produce prescription coverage. First off, we know that is an oversimplification to the point of being untrue because you’d have to have an extremely atypical population to not have diet-related conditions as a major driver of cost. It also isn’t specific enough. These bullet points each connect to specific areas of expertise – I can call a lawyer, an economist, Health IT, farm to plate on the scale issue. Helen on audio-only telehealth. It is specific enough to know who needs to be assembled. *I* don’t need to be an actuary, I just need to know someone who works with actuaries. Which is its own challenge, but that’s why we have networks like Farm to Plate.</a:t>
            </a:r>
          </a:p>
        </p:txBody>
      </p:sp>
      <p:sp>
        <p:nvSpPr>
          <p:cNvPr id="4" name="Slide Number Placeholder 3"/>
          <p:cNvSpPr>
            <a:spLocks noGrp="1"/>
          </p:cNvSpPr>
          <p:nvPr>
            <p:ph type="sldNum" sz="quarter" idx="5"/>
          </p:nvPr>
        </p:nvSpPr>
        <p:spPr/>
        <p:txBody>
          <a:bodyPr/>
          <a:lstStyle/>
          <a:p>
            <a:fld id="{6638940E-8210-CA42-967E-533CB6C3E8CB}" type="slidenum">
              <a:rPr lang="en-US" smtClean="0"/>
              <a:t>12</a:t>
            </a:fld>
            <a:endParaRPr lang="en-US"/>
          </a:p>
        </p:txBody>
      </p:sp>
    </p:spTree>
    <p:extLst>
      <p:ext uri="{BB962C8B-B14F-4D97-AF65-F5344CB8AC3E}">
        <p14:creationId xmlns:p14="http://schemas.microsoft.com/office/powerpoint/2010/main" val="2062215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it goes both ways. The idea that health care should pay for food like medicine is often used – and, from the three categories, it </a:t>
            </a:r>
            <a:r>
              <a:rPr lang="en-US" i="1" dirty="0"/>
              <a:t>seems </a:t>
            </a:r>
            <a:r>
              <a:rPr lang="en-US" dirty="0"/>
              <a:t>specific to the health care realm, it involves payers and their coverage of medical products. But if we do the exercise of everyone writing down what specifically this statement would mean to them, probably not everyone is using it in that way (although some groups literally are, like Medically Tailored Meals). The bullet points here are questions that might be asked by health care if they were to take the statement at face value .  . . And if these aren’t the types of questions you’re asking, then that doesn’t mean the </a:t>
            </a:r>
            <a:r>
              <a:rPr lang="en-US" i="1" dirty="0"/>
              <a:t>actual </a:t>
            </a:r>
            <a:r>
              <a:rPr lang="en-US" i="0" dirty="0"/>
              <a:t>goal is wrong, it may have been phrased in a way that (like the previous example) has been oversimplified to a point where it doesn’t describe the true intent and isn’t as actionable as it could be. </a:t>
            </a:r>
            <a:endParaRPr lang="en-US" dirty="0"/>
          </a:p>
        </p:txBody>
      </p:sp>
      <p:sp>
        <p:nvSpPr>
          <p:cNvPr id="4" name="Slide Number Placeholder 3"/>
          <p:cNvSpPr>
            <a:spLocks noGrp="1"/>
          </p:cNvSpPr>
          <p:nvPr>
            <p:ph type="sldNum" sz="quarter" idx="5"/>
          </p:nvPr>
        </p:nvSpPr>
        <p:spPr/>
        <p:txBody>
          <a:bodyPr/>
          <a:lstStyle/>
          <a:p>
            <a:fld id="{6638940E-8210-CA42-967E-533CB6C3E8CB}" type="slidenum">
              <a:rPr lang="en-US" smtClean="0"/>
              <a:t>13</a:t>
            </a:fld>
            <a:endParaRPr lang="en-US"/>
          </a:p>
        </p:txBody>
      </p:sp>
    </p:spTree>
    <p:extLst>
      <p:ext uri="{BB962C8B-B14F-4D97-AF65-F5344CB8AC3E}">
        <p14:creationId xmlns:p14="http://schemas.microsoft.com/office/powerpoint/2010/main" val="1214418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Jake’s very comprehensive list of questions, boiling it down to this one. Another Farm to Plate Session looked at institutional purchasing for local foods and the role of hospital food services. </a:t>
            </a:r>
          </a:p>
        </p:txBody>
      </p:sp>
      <p:sp>
        <p:nvSpPr>
          <p:cNvPr id="4" name="Slide Number Placeholder 3"/>
          <p:cNvSpPr>
            <a:spLocks noGrp="1"/>
          </p:cNvSpPr>
          <p:nvPr>
            <p:ph type="sldNum" sz="quarter" idx="5"/>
          </p:nvPr>
        </p:nvSpPr>
        <p:spPr/>
        <p:txBody>
          <a:bodyPr/>
          <a:lstStyle/>
          <a:p>
            <a:fld id="{6638940E-8210-CA42-967E-533CB6C3E8CB}" type="slidenum">
              <a:rPr lang="en-US" smtClean="0"/>
              <a:t>3</a:t>
            </a:fld>
            <a:endParaRPr lang="en-US"/>
          </a:p>
        </p:txBody>
      </p:sp>
    </p:spTree>
    <p:extLst>
      <p:ext uri="{BB962C8B-B14F-4D97-AF65-F5344CB8AC3E}">
        <p14:creationId xmlns:p14="http://schemas.microsoft.com/office/powerpoint/2010/main" val="237126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find it easiest to separate activities into three overlapping areas of endeavor. Not these are activities or projects not entire organization – any one organization is probably working in more than one space. At the activity level, though, each of these areas tend to track with different funding options, goals and metrics, and skill sets. A lot of confusion currently exists in the “food and health” space. You regularly see programs that are ostensibly in one sphere, but their goals and impact measures are in another, and they may be pitching for funding from new donor types in the third, and it often ends in frustration.</a:t>
            </a:r>
          </a:p>
        </p:txBody>
      </p:sp>
      <p:sp>
        <p:nvSpPr>
          <p:cNvPr id="4" name="Slide Number Placeholder 3"/>
          <p:cNvSpPr>
            <a:spLocks noGrp="1"/>
          </p:cNvSpPr>
          <p:nvPr>
            <p:ph type="sldNum" sz="quarter" idx="5"/>
          </p:nvPr>
        </p:nvSpPr>
        <p:spPr/>
        <p:txBody>
          <a:bodyPr/>
          <a:lstStyle/>
          <a:p>
            <a:fld id="{6638940E-8210-CA42-967E-533CB6C3E8CB}" type="slidenum">
              <a:rPr lang="en-US" smtClean="0"/>
              <a:t>4</a:t>
            </a:fld>
            <a:endParaRPr lang="en-US"/>
          </a:p>
        </p:txBody>
      </p:sp>
    </p:spTree>
    <p:extLst>
      <p:ext uri="{BB962C8B-B14F-4D97-AF65-F5344CB8AC3E}">
        <p14:creationId xmlns:p14="http://schemas.microsoft.com/office/powerpoint/2010/main" val="27219808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simple example of projects connecting to different categories – and then to see how this rolls up to an organization level, we’d expect USDA to have projects going across all of these spaces, but it may be different staff people or different budget lines going towards each element. The person who knows how to maximize crop yields may not be the same as the one who knows how to boost broccoli consumption by skeptical children. </a:t>
            </a:r>
          </a:p>
        </p:txBody>
      </p:sp>
      <p:sp>
        <p:nvSpPr>
          <p:cNvPr id="4" name="Slide Number Placeholder 3"/>
          <p:cNvSpPr>
            <a:spLocks noGrp="1"/>
          </p:cNvSpPr>
          <p:nvPr>
            <p:ph type="sldNum" sz="quarter" idx="5"/>
          </p:nvPr>
        </p:nvSpPr>
        <p:spPr/>
        <p:txBody>
          <a:bodyPr/>
          <a:lstStyle/>
          <a:p>
            <a:fld id="{6638940E-8210-CA42-967E-533CB6C3E8CB}" type="slidenum">
              <a:rPr lang="en-US" smtClean="0"/>
              <a:t>5</a:t>
            </a:fld>
            <a:endParaRPr lang="en-US"/>
          </a:p>
        </p:txBody>
      </p:sp>
    </p:spTree>
    <p:extLst>
      <p:ext uri="{BB962C8B-B14F-4D97-AF65-F5344CB8AC3E}">
        <p14:creationId xmlns:p14="http://schemas.microsoft.com/office/powerpoint/2010/main" val="38175704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you add in health care, you’re essentially adding in the element of the individual – an individual has these specific health goals, in what way will we reach those, and how will be know that the treatment is working (especially when that treatment is as complicated as diet change)? </a:t>
            </a:r>
          </a:p>
          <a:p>
            <a:endParaRPr lang="en-US" dirty="0"/>
          </a:p>
          <a:p>
            <a:r>
              <a:rPr lang="en-US" dirty="0"/>
              <a:t>It’s not a question of whether, generally, people are better off when they eat kale, it’s whether </a:t>
            </a:r>
            <a:r>
              <a:rPr lang="en-US" i="1" dirty="0"/>
              <a:t>this person </a:t>
            </a:r>
            <a:r>
              <a:rPr lang="en-US" i="0" dirty="0"/>
              <a:t>will be better off in </a:t>
            </a:r>
            <a:r>
              <a:rPr lang="en-US" i="1" dirty="0"/>
              <a:t>this way </a:t>
            </a:r>
            <a:r>
              <a:rPr lang="en-US" i="0" dirty="0"/>
              <a:t>by eating kale. . . And maybe they’re already eating plenty of kale, kale may not be the issue. </a:t>
            </a:r>
            <a:endParaRPr lang="en-US" dirty="0"/>
          </a:p>
        </p:txBody>
      </p:sp>
      <p:sp>
        <p:nvSpPr>
          <p:cNvPr id="4" name="Slide Number Placeholder 3"/>
          <p:cNvSpPr>
            <a:spLocks noGrp="1"/>
          </p:cNvSpPr>
          <p:nvPr>
            <p:ph type="sldNum" sz="quarter" idx="5"/>
          </p:nvPr>
        </p:nvSpPr>
        <p:spPr/>
        <p:txBody>
          <a:bodyPr/>
          <a:lstStyle/>
          <a:p>
            <a:fld id="{6638940E-8210-CA42-967E-533CB6C3E8CB}" type="slidenum">
              <a:rPr lang="en-US" smtClean="0"/>
              <a:t>6</a:t>
            </a:fld>
            <a:endParaRPr lang="en-US"/>
          </a:p>
        </p:txBody>
      </p:sp>
    </p:spTree>
    <p:extLst>
      <p:ext uri="{BB962C8B-B14F-4D97-AF65-F5344CB8AC3E}">
        <p14:creationId xmlns:p14="http://schemas.microsoft.com/office/powerpoint/2010/main" val="26440411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the component of the health care set up that makes it different – a specific diagnosis, management of diet alongside medications, monitoring of clinical indicators (A1c), and a goal for when their condition would be considered well-managed and transitioned to maintenance diet. Not that using this perspective the community health type work becomes not only prevention (which we most commonly associate with it) but also maintenance after a more-focused individual treatment. </a:t>
            </a:r>
          </a:p>
        </p:txBody>
      </p:sp>
      <p:sp>
        <p:nvSpPr>
          <p:cNvPr id="4" name="Slide Number Placeholder 3"/>
          <p:cNvSpPr>
            <a:spLocks noGrp="1"/>
          </p:cNvSpPr>
          <p:nvPr>
            <p:ph type="sldNum" sz="quarter" idx="5"/>
          </p:nvPr>
        </p:nvSpPr>
        <p:spPr/>
        <p:txBody>
          <a:bodyPr/>
          <a:lstStyle/>
          <a:p>
            <a:fld id="{6638940E-8210-CA42-967E-533CB6C3E8CB}" type="slidenum">
              <a:rPr lang="en-US" smtClean="0"/>
              <a:t>7</a:t>
            </a:fld>
            <a:endParaRPr lang="en-US"/>
          </a:p>
        </p:txBody>
      </p:sp>
    </p:spTree>
    <p:extLst>
      <p:ext uri="{BB962C8B-B14F-4D97-AF65-F5344CB8AC3E}">
        <p14:creationId xmlns:p14="http://schemas.microsoft.com/office/powerpoint/2010/main" val="2854440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to illustrate an all three program, here’s familiar one. . . </a:t>
            </a:r>
          </a:p>
        </p:txBody>
      </p:sp>
      <p:sp>
        <p:nvSpPr>
          <p:cNvPr id="4" name="Slide Number Placeholder 3"/>
          <p:cNvSpPr>
            <a:spLocks noGrp="1"/>
          </p:cNvSpPr>
          <p:nvPr>
            <p:ph type="sldNum" sz="quarter" idx="5"/>
          </p:nvPr>
        </p:nvSpPr>
        <p:spPr/>
        <p:txBody>
          <a:bodyPr/>
          <a:lstStyle/>
          <a:p>
            <a:fld id="{6638940E-8210-CA42-967E-533CB6C3E8CB}" type="slidenum">
              <a:rPr lang="en-US" smtClean="0"/>
              <a:t>8</a:t>
            </a:fld>
            <a:endParaRPr lang="en-US"/>
          </a:p>
        </p:txBody>
      </p:sp>
    </p:spTree>
    <p:extLst>
      <p:ext uri="{BB962C8B-B14F-4D97-AF65-F5344CB8AC3E}">
        <p14:creationId xmlns:p14="http://schemas.microsoft.com/office/powerpoint/2010/main" val="27380485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of the sessions here are going to take these types of frames and then dive into how we do broad community engagement, here I’ll go the opposite direction and talk about the other daunting task, which is bringing together different areas of technical expertise . . . Because there’s a lot behind this.</a:t>
            </a:r>
          </a:p>
        </p:txBody>
      </p:sp>
      <p:sp>
        <p:nvSpPr>
          <p:cNvPr id="4" name="Slide Number Placeholder 3"/>
          <p:cNvSpPr>
            <a:spLocks noGrp="1"/>
          </p:cNvSpPr>
          <p:nvPr>
            <p:ph type="sldNum" sz="quarter" idx="5"/>
          </p:nvPr>
        </p:nvSpPr>
        <p:spPr/>
        <p:txBody>
          <a:bodyPr/>
          <a:lstStyle/>
          <a:p>
            <a:fld id="{6638940E-8210-CA42-967E-533CB6C3E8CB}" type="slidenum">
              <a:rPr lang="en-US" smtClean="0"/>
              <a:t>9</a:t>
            </a:fld>
            <a:endParaRPr lang="en-US"/>
          </a:p>
        </p:txBody>
      </p:sp>
    </p:spTree>
    <p:extLst>
      <p:ext uri="{BB962C8B-B14F-4D97-AF65-F5344CB8AC3E}">
        <p14:creationId xmlns:p14="http://schemas.microsoft.com/office/powerpoint/2010/main" val="17710718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95% of people involved, all they need to be able to do is say “CMS is giving a state a waiver” that means someone is about to talk about federal health care policy, better call someone who speaks federal health care policy. Spelling out the acronyms just confuses the important parts. And you need the specificity so the person who *does* follow this kind of work can understand what’s happening and what to do next. And I’m going to argue we need to get all answers to a higher level of specificity so that we can know who to call and that person has enough information to act on.</a:t>
            </a:r>
          </a:p>
        </p:txBody>
      </p:sp>
      <p:sp>
        <p:nvSpPr>
          <p:cNvPr id="4" name="Slide Number Placeholder 3"/>
          <p:cNvSpPr>
            <a:spLocks noGrp="1"/>
          </p:cNvSpPr>
          <p:nvPr>
            <p:ph type="sldNum" sz="quarter" idx="5"/>
          </p:nvPr>
        </p:nvSpPr>
        <p:spPr/>
        <p:txBody>
          <a:bodyPr/>
          <a:lstStyle/>
          <a:p>
            <a:fld id="{6638940E-8210-CA42-967E-533CB6C3E8CB}" type="slidenum">
              <a:rPr lang="en-US" smtClean="0"/>
              <a:t>11</a:t>
            </a:fld>
            <a:endParaRPr lang="en-US"/>
          </a:p>
        </p:txBody>
      </p:sp>
    </p:spTree>
    <p:extLst>
      <p:ext uri="{BB962C8B-B14F-4D97-AF65-F5344CB8AC3E}">
        <p14:creationId xmlns:p14="http://schemas.microsoft.com/office/powerpoint/2010/main" val="1098996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993F91-F1C0-0545-A095-E36843AD88CC}" type="datetimeFigureOut">
              <a:rPr lang="en-US" smtClean="0"/>
              <a:t>11/22/21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EEE9A8-D4B6-E04F-AD38-67F136E5C9C2}" type="slidenum">
              <a:rPr lang="en-US" smtClean="0"/>
              <a:t>‹#›</a:t>
            </a:fld>
            <a:endParaRPr lang="en-US"/>
          </a:p>
        </p:txBody>
      </p:sp>
    </p:spTree>
    <p:extLst>
      <p:ext uri="{BB962C8B-B14F-4D97-AF65-F5344CB8AC3E}">
        <p14:creationId xmlns:p14="http://schemas.microsoft.com/office/powerpoint/2010/main" val="3718401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993F91-F1C0-0545-A095-E36843AD88CC}" type="datetimeFigureOut">
              <a:rPr lang="en-US" smtClean="0"/>
              <a:t>11/22/21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EEE9A8-D4B6-E04F-AD38-67F136E5C9C2}" type="slidenum">
              <a:rPr lang="en-US" smtClean="0"/>
              <a:t>‹#›</a:t>
            </a:fld>
            <a:endParaRPr lang="en-US"/>
          </a:p>
        </p:txBody>
      </p:sp>
    </p:spTree>
    <p:extLst>
      <p:ext uri="{BB962C8B-B14F-4D97-AF65-F5344CB8AC3E}">
        <p14:creationId xmlns:p14="http://schemas.microsoft.com/office/powerpoint/2010/main" val="1709111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993F91-F1C0-0545-A095-E36843AD88CC}" type="datetimeFigureOut">
              <a:rPr lang="en-US" smtClean="0"/>
              <a:t>11/22/21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EEE9A8-D4B6-E04F-AD38-67F136E5C9C2}" type="slidenum">
              <a:rPr lang="en-US" smtClean="0"/>
              <a:t>‹#›</a:t>
            </a:fld>
            <a:endParaRPr lang="en-US"/>
          </a:p>
        </p:txBody>
      </p:sp>
    </p:spTree>
    <p:extLst>
      <p:ext uri="{BB962C8B-B14F-4D97-AF65-F5344CB8AC3E}">
        <p14:creationId xmlns:p14="http://schemas.microsoft.com/office/powerpoint/2010/main" val="2425740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993F91-F1C0-0545-A095-E36843AD88CC}" type="datetimeFigureOut">
              <a:rPr lang="en-US" smtClean="0"/>
              <a:t>11/22/21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EEE9A8-D4B6-E04F-AD38-67F136E5C9C2}" type="slidenum">
              <a:rPr lang="en-US" smtClean="0"/>
              <a:t>‹#›</a:t>
            </a:fld>
            <a:endParaRPr lang="en-US"/>
          </a:p>
        </p:txBody>
      </p:sp>
    </p:spTree>
    <p:extLst>
      <p:ext uri="{BB962C8B-B14F-4D97-AF65-F5344CB8AC3E}">
        <p14:creationId xmlns:p14="http://schemas.microsoft.com/office/powerpoint/2010/main" val="187832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993F91-F1C0-0545-A095-E36843AD88CC}" type="datetimeFigureOut">
              <a:rPr lang="en-US" smtClean="0"/>
              <a:t>11/22/21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EEE9A8-D4B6-E04F-AD38-67F136E5C9C2}" type="slidenum">
              <a:rPr lang="en-US" smtClean="0"/>
              <a:t>‹#›</a:t>
            </a:fld>
            <a:endParaRPr lang="en-US"/>
          </a:p>
        </p:txBody>
      </p:sp>
    </p:spTree>
    <p:extLst>
      <p:ext uri="{BB962C8B-B14F-4D97-AF65-F5344CB8AC3E}">
        <p14:creationId xmlns:p14="http://schemas.microsoft.com/office/powerpoint/2010/main" val="1474658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8993F91-F1C0-0545-A095-E36843AD88CC}" type="datetimeFigureOut">
              <a:rPr lang="en-US" smtClean="0"/>
              <a:t>11/22/21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EEE9A8-D4B6-E04F-AD38-67F136E5C9C2}" type="slidenum">
              <a:rPr lang="en-US" smtClean="0"/>
              <a:t>‹#›</a:t>
            </a:fld>
            <a:endParaRPr lang="en-US"/>
          </a:p>
        </p:txBody>
      </p:sp>
    </p:spTree>
    <p:extLst>
      <p:ext uri="{BB962C8B-B14F-4D97-AF65-F5344CB8AC3E}">
        <p14:creationId xmlns:p14="http://schemas.microsoft.com/office/powerpoint/2010/main" val="585264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8993F91-F1C0-0545-A095-E36843AD88CC}" type="datetimeFigureOut">
              <a:rPr lang="en-US" smtClean="0"/>
              <a:t>11/22/21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EEE9A8-D4B6-E04F-AD38-67F136E5C9C2}" type="slidenum">
              <a:rPr lang="en-US" smtClean="0"/>
              <a:t>‹#›</a:t>
            </a:fld>
            <a:endParaRPr lang="en-US"/>
          </a:p>
        </p:txBody>
      </p:sp>
    </p:spTree>
    <p:extLst>
      <p:ext uri="{BB962C8B-B14F-4D97-AF65-F5344CB8AC3E}">
        <p14:creationId xmlns:p14="http://schemas.microsoft.com/office/powerpoint/2010/main" val="3911132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993F91-F1C0-0545-A095-E36843AD88CC}" type="datetimeFigureOut">
              <a:rPr lang="en-US" smtClean="0"/>
              <a:t>11/22/21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EEE9A8-D4B6-E04F-AD38-67F136E5C9C2}" type="slidenum">
              <a:rPr lang="en-US" smtClean="0"/>
              <a:t>‹#›</a:t>
            </a:fld>
            <a:endParaRPr lang="en-US"/>
          </a:p>
        </p:txBody>
      </p:sp>
    </p:spTree>
    <p:extLst>
      <p:ext uri="{BB962C8B-B14F-4D97-AF65-F5344CB8AC3E}">
        <p14:creationId xmlns:p14="http://schemas.microsoft.com/office/powerpoint/2010/main" val="2613410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993F91-F1C0-0545-A095-E36843AD88CC}" type="datetimeFigureOut">
              <a:rPr lang="en-US" smtClean="0"/>
              <a:t>11/22/21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EEE9A8-D4B6-E04F-AD38-67F136E5C9C2}" type="slidenum">
              <a:rPr lang="en-US" smtClean="0"/>
              <a:t>‹#›</a:t>
            </a:fld>
            <a:endParaRPr lang="en-US"/>
          </a:p>
        </p:txBody>
      </p:sp>
    </p:spTree>
    <p:extLst>
      <p:ext uri="{BB962C8B-B14F-4D97-AF65-F5344CB8AC3E}">
        <p14:creationId xmlns:p14="http://schemas.microsoft.com/office/powerpoint/2010/main" val="738736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8993F91-F1C0-0545-A095-E36843AD88CC}" type="datetimeFigureOut">
              <a:rPr lang="en-US" smtClean="0"/>
              <a:t>11/22/21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EEE9A8-D4B6-E04F-AD38-67F136E5C9C2}" type="slidenum">
              <a:rPr lang="en-US" smtClean="0"/>
              <a:t>‹#›</a:t>
            </a:fld>
            <a:endParaRPr lang="en-US"/>
          </a:p>
        </p:txBody>
      </p:sp>
    </p:spTree>
    <p:extLst>
      <p:ext uri="{BB962C8B-B14F-4D97-AF65-F5344CB8AC3E}">
        <p14:creationId xmlns:p14="http://schemas.microsoft.com/office/powerpoint/2010/main" val="1086624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8993F91-F1C0-0545-A095-E36843AD88CC}" type="datetimeFigureOut">
              <a:rPr lang="en-US" smtClean="0"/>
              <a:t>11/22/21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EEE9A8-D4B6-E04F-AD38-67F136E5C9C2}" type="slidenum">
              <a:rPr lang="en-US" smtClean="0"/>
              <a:t>‹#›</a:t>
            </a:fld>
            <a:endParaRPr lang="en-US"/>
          </a:p>
        </p:txBody>
      </p:sp>
    </p:spTree>
    <p:extLst>
      <p:ext uri="{BB962C8B-B14F-4D97-AF65-F5344CB8AC3E}">
        <p14:creationId xmlns:p14="http://schemas.microsoft.com/office/powerpoint/2010/main" val="1825680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C8993F91-F1C0-0545-A095-E36843AD88CC}" type="datetimeFigureOut">
              <a:rPr lang="en-US" smtClean="0"/>
              <a:t>11/22/21</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00EEE9A8-D4B6-E04F-AD38-67F136E5C9C2}" type="slidenum">
              <a:rPr lang="en-US" smtClean="0"/>
              <a:t>‹#›</a:t>
            </a:fld>
            <a:endParaRPr lang="en-US"/>
          </a:p>
        </p:txBody>
      </p:sp>
    </p:spTree>
    <p:extLst>
      <p:ext uri="{BB962C8B-B14F-4D97-AF65-F5344CB8AC3E}">
        <p14:creationId xmlns:p14="http://schemas.microsoft.com/office/powerpoint/2010/main" val="31098631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plainerenglish.org/" TargetMode="External"/><Relationship Id="rId2" Type="http://schemas.openxmlformats.org/officeDocument/2006/relationships/hyperlink" Target="http://www.vtfoodinhealth.net/" TargetMode="Externa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jpg"/><Relationship Id="rId7" Type="http://schemas.openxmlformats.org/officeDocument/2006/relationships/diagramColors" Target="../diagrams/colors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6.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1.jpg"/><Relationship Id="rId7" Type="http://schemas.openxmlformats.org/officeDocument/2006/relationships/diagramColors" Target="../diagrams/colors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7.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1.jpg"/><Relationship Id="rId7" Type="http://schemas.openxmlformats.org/officeDocument/2006/relationships/diagramColors" Target="../diagrams/colors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8.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1.jpg"/><Relationship Id="rId7" Type="http://schemas.openxmlformats.org/officeDocument/2006/relationships/diagramColors" Target="../diagrams/colors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9.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1.jpg"/><Relationship Id="rId7" Type="http://schemas.openxmlformats.org/officeDocument/2006/relationships/diagramColors" Target="../diagrams/colors6.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92E47-DB06-2846-A7EB-9940CF81122E}"/>
              </a:ext>
            </a:extLst>
          </p:cNvPr>
          <p:cNvSpPr>
            <a:spLocks noGrp="1"/>
          </p:cNvSpPr>
          <p:nvPr>
            <p:ph type="title"/>
          </p:nvPr>
        </p:nvSpPr>
        <p:spPr>
          <a:xfrm>
            <a:off x="628650" y="346311"/>
            <a:ext cx="7886700" cy="1104636"/>
          </a:xfrm>
        </p:spPr>
        <p:txBody>
          <a:bodyPr>
            <a:normAutofit/>
          </a:bodyPr>
          <a:lstStyle/>
          <a:p>
            <a:pPr algn="ctr"/>
            <a:r>
              <a:rPr lang="en-US" sz="4000" b="1" dirty="0">
                <a:solidFill>
                  <a:srgbClr val="5F2652"/>
                </a:solidFill>
                <a:latin typeface="Arial Nova" panose="020B0504020202020204" pitchFamily="34" charset="0"/>
              </a:rPr>
              <a:t>Food Access and Health Care</a:t>
            </a:r>
          </a:p>
        </p:txBody>
      </p:sp>
      <p:sp>
        <p:nvSpPr>
          <p:cNvPr id="3" name="Content Placeholder 2">
            <a:extLst>
              <a:ext uri="{FF2B5EF4-FFF2-40B4-BE49-F238E27FC236}">
                <a16:creationId xmlns:a16="http://schemas.microsoft.com/office/drawing/2014/main" id="{40B075D9-256D-C840-BAB4-16D1073A6EDF}"/>
              </a:ext>
            </a:extLst>
          </p:cNvPr>
          <p:cNvSpPr>
            <a:spLocks noGrp="1"/>
          </p:cNvSpPr>
          <p:nvPr>
            <p:ph idx="1"/>
          </p:nvPr>
        </p:nvSpPr>
        <p:spPr>
          <a:xfrm>
            <a:off x="628650" y="1450947"/>
            <a:ext cx="7886700" cy="3834177"/>
          </a:xfrm>
        </p:spPr>
        <p:txBody>
          <a:bodyPr>
            <a:normAutofit/>
          </a:bodyPr>
          <a:lstStyle/>
          <a:p>
            <a:pPr marL="0" indent="0" algn="ctr">
              <a:buNone/>
            </a:pPr>
            <a:r>
              <a:rPr lang="en-US" sz="3200" dirty="0">
                <a:latin typeface="Arial Nova" panose="020B0504020202020204" pitchFamily="34" charset="0"/>
              </a:rPr>
              <a:t>Helen </a:t>
            </a:r>
            <a:r>
              <a:rPr lang="en-US" sz="3200" dirty="0" err="1">
                <a:latin typeface="Arial Nova" panose="020B0504020202020204" pitchFamily="34" charset="0"/>
              </a:rPr>
              <a:t>Labun</a:t>
            </a:r>
            <a:endParaRPr lang="en-US" sz="3200" dirty="0">
              <a:latin typeface="Arial Nova" panose="020B0504020202020204" pitchFamily="34" charset="0"/>
            </a:endParaRPr>
          </a:p>
          <a:p>
            <a:pPr marL="0" indent="0" algn="ctr">
              <a:buNone/>
            </a:pPr>
            <a:r>
              <a:rPr lang="en-US" sz="2400" dirty="0">
                <a:latin typeface="Arial Nova" panose="020B0504020202020204" pitchFamily="34" charset="0"/>
              </a:rPr>
              <a:t>Food Access &amp; Health Care Consortium</a:t>
            </a:r>
          </a:p>
          <a:p>
            <a:pPr marL="0" indent="0" algn="ctr">
              <a:buNone/>
            </a:pPr>
            <a:endParaRPr lang="en-US" sz="2400" dirty="0">
              <a:latin typeface="Arial Nova" panose="020B0504020202020204" pitchFamily="34" charset="0"/>
            </a:endParaRPr>
          </a:p>
          <a:p>
            <a:pPr marL="0" indent="0">
              <a:buNone/>
            </a:pPr>
            <a:endParaRPr lang="en-US" dirty="0"/>
          </a:p>
          <a:p>
            <a:pPr marL="0" indent="0">
              <a:buNone/>
            </a:pPr>
            <a:endParaRPr lang="en-US" dirty="0"/>
          </a:p>
          <a:p>
            <a:pPr marL="0" indent="0">
              <a:buNone/>
            </a:pPr>
            <a:endParaRPr lang="en-US" dirty="0"/>
          </a:p>
          <a:p>
            <a:pPr marL="0" indent="0" algn="ctr">
              <a:buNone/>
            </a:pPr>
            <a:endParaRPr lang="en-US" dirty="0"/>
          </a:p>
          <a:p>
            <a:pPr marL="0" indent="0" algn="ctr">
              <a:buNone/>
            </a:pPr>
            <a:r>
              <a:rPr lang="en-US" sz="2400" dirty="0">
                <a:solidFill>
                  <a:srgbClr val="5F2652"/>
                </a:solidFill>
              </a:rPr>
              <a:t> </a:t>
            </a:r>
          </a:p>
          <a:p>
            <a:pPr marL="0" indent="0" algn="ctr">
              <a:buNone/>
            </a:pPr>
            <a:endParaRPr lang="en-US" sz="2400" dirty="0">
              <a:solidFill>
                <a:srgbClr val="5F2652"/>
              </a:solidFill>
            </a:endParaRPr>
          </a:p>
        </p:txBody>
      </p:sp>
      <p:pic>
        <p:nvPicPr>
          <p:cNvPr id="5" name="Picture 4" descr="A picture containing shape&#10;&#10;Description automatically generated">
            <a:extLst>
              <a:ext uri="{FF2B5EF4-FFF2-40B4-BE49-F238E27FC236}">
                <a16:creationId xmlns:a16="http://schemas.microsoft.com/office/drawing/2014/main" id="{3DD612F9-B653-EB4B-B885-14302A5851E8}"/>
              </a:ext>
            </a:extLst>
          </p:cNvPr>
          <p:cNvPicPr>
            <a:picLocks noChangeAspect="1"/>
          </p:cNvPicPr>
          <p:nvPr/>
        </p:nvPicPr>
        <p:blipFill>
          <a:blip r:embed="rId2"/>
          <a:stretch>
            <a:fillRect/>
          </a:stretch>
        </p:blipFill>
        <p:spPr>
          <a:xfrm>
            <a:off x="2959100" y="2625826"/>
            <a:ext cx="3365500" cy="1682750"/>
          </a:xfrm>
          <a:prstGeom prst="rect">
            <a:avLst/>
          </a:prstGeom>
        </p:spPr>
      </p:pic>
    </p:spTree>
    <p:extLst>
      <p:ext uri="{BB962C8B-B14F-4D97-AF65-F5344CB8AC3E}">
        <p14:creationId xmlns:p14="http://schemas.microsoft.com/office/powerpoint/2010/main" val="347141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67AA335-F522-DB49-B26E-FAE00A584BD3}"/>
              </a:ext>
            </a:extLst>
          </p:cNvPr>
          <p:cNvSpPr>
            <a:spLocks noGrp="1"/>
          </p:cNvSpPr>
          <p:nvPr>
            <p:ph type="title"/>
          </p:nvPr>
        </p:nvSpPr>
        <p:spPr>
          <a:xfrm>
            <a:off x="628650" y="901170"/>
            <a:ext cx="7886700" cy="2807229"/>
          </a:xfrm>
        </p:spPr>
        <p:txBody>
          <a:bodyPr>
            <a:normAutofit/>
          </a:bodyPr>
          <a:lstStyle/>
          <a:p>
            <a:r>
              <a:rPr lang="en-US" b="1" dirty="0">
                <a:solidFill>
                  <a:srgbClr val="5F2652"/>
                </a:solidFill>
                <a:latin typeface="Arial Nova" panose="020B0504020202020204" pitchFamily="34" charset="0"/>
              </a:rPr>
              <a:t>We need to bring together many areas of expertise – everyone becoming an expert in everything is not possible.</a:t>
            </a:r>
          </a:p>
        </p:txBody>
      </p:sp>
    </p:spTree>
    <p:extLst>
      <p:ext uri="{BB962C8B-B14F-4D97-AF65-F5344CB8AC3E}">
        <p14:creationId xmlns:p14="http://schemas.microsoft.com/office/powerpoint/2010/main" val="935691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7A1EA7C-537C-044E-ACA0-359A8AFBE87F}"/>
              </a:ext>
            </a:extLst>
          </p:cNvPr>
          <p:cNvSpPr txBox="1"/>
          <p:nvPr/>
        </p:nvSpPr>
        <p:spPr>
          <a:xfrm>
            <a:off x="544677" y="273718"/>
            <a:ext cx="7546646" cy="5447645"/>
          </a:xfrm>
          <a:prstGeom prst="rect">
            <a:avLst/>
          </a:prstGeom>
          <a:noFill/>
        </p:spPr>
        <p:txBody>
          <a:bodyPr wrap="square" rtlCol="0">
            <a:spAutoFit/>
          </a:bodyPr>
          <a:lstStyle/>
          <a:p>
            <a:r>
              <a:rPr lang="en-US" sz="2000" dirty="0"/>
              <a:t>We don’t need everyone to have the same expertise – we just need to have a way to bring the pieces together for common goals. </a:t>
            </a:r>
          </a:p>
          <a:p>
            <a:endParaRPr lang="en-US" sz="2000" dirty="0"/>
          </a:p>
          <a:p>
            <a:r>
              <a:rPr lang="en-US" sz="2000" dirty="0"/>
              <a:t>And that doesn’t begin with eliminating acronyms. </a:t>
            </a:r>
          </a:p>
          <a:p>
            <a:endParaRPr lang="en-US" sz="2000" dirty="0"/>
          </a:p>
          <a:p>
            <a:pPr lvl="1"/>
            <a:r>
              <a:rPr lang="en-US" sz="2000" dirty="0"/>
              <a:t>A CMS 1115 waiver with ILS will replace DSRIP for New York MCO meal-based food programs.</a:t>
            </a:r>
          </a:p>
          <a:p>
            <a:pPr lvl="1"/>
            <a:endParaRPr lang="en-US" sz="1400" dirty="0"/>
          </a:p>
          <a:p>
            <a:pPr lvl="1"/>
            <a:r>
              <a:rPr lang="en-US" sz="2000" dirty="0"/>
              <a:t>=</a:t>
            </a:r>
          </a:p>
          <a:p>
            <a:pPr lvl="1"/>
            <a:endParaRPr lang="en-US" sz="1400" dirty="0"/>
          </a:p>
          <a:p>
            <a:pPr lvl="1"/>
            <a:r>
              <a:rPr lang="en-US" sz="2000" dirty="0"/>
              <a:t>A Center for Medicaid and Medicare Services 1115 waiver with In Lieu of Services flexibility replaces Delivery System Reform Incentive Payments for New York Managed Care Organization food programs.</a:t>
            </a:r>
          </a:p>
          <a:p>
            <a:endParaRPr lang="en-US" sz="2000" dirty="0"/>
          </a:p>
          <a:p>
            <a:r>
              <a:rPr lang="en-US" sz="2000" dirty="0"/>
              <a:t>Does that clear everything up? No, it doesn’t. But it </a:t>
            </a:r>
            <a:r>
              <a:rPr lang="en-US" sz="2000" i="1" dirty="0"/>
              <a:t>does </a:t>
            </a:r>
            <a:r>
              <a:rPr lang="en-US" sz="2000" dirty="0"/>
              <a:t>provide</a:t>
            </a:r>
          </a:p>
          <a:p>
            <a:r>
              <a:rPr lang="en-US" sz="2000" dirty="0"/>
              <a:t>enough specificity for someone in health care policy to interpret.</a:t>
            </a:r>
          </a:p>
          <a:p>
            <a:endParaRPr lang="en-US" sz="2000" dirty="0"/>
          </a:p>
        </p:txBody>
      </p:sp>
      <p:pic>
        <p:nvPicPr>
          <p:cNvPr id="7" name="Picture 6" descr="A picture containing shape&#10;&#10;Description automatically generated">
            <a:extLst>
              <a:ext uri="{FF2B5EF4-FFF2-40B4-BE49-F238E27FC236}">
                <a16:creationId xmlns:a16="http://schemas.microsoft.com/office/drawing/2014/main" id="{16FD3BB1-7747-4649-A5E5-7E3BFE29E228}"/>
              </a:ext>
            </a:extLst>
          </p:cNvPr>
          <p:cNvPicPr>
            <a:picLocks noChangeAspect="1"/>
          </p:cNvPicPr>
          <p:nvPr/>
        </p:nvPicPr>
        <p:blipFill>
          <a:blip r:embed="rId3"/>
          <a:stretch>
            <a:fillRect/>
          </a:stretch>
        </p:blipFill>
        <p:spPr>
          <a:xfrm>
            <a:off x="7685140" y="4926629"/>
            <a:ext cx="1343247" cy="671624"/>
          </a:xfrm>
          <a:prstGeom prst="rect">
            <a:avLst/>
          </a:prstGeom>
        </p:spPr>
      </p:pic>
      <p:sp>
        <p:nvSpPr>
          <p:cNvPr id="2" name="TextBox 1">
            <a:extLst>
              <a:ext uri="{FF2B5EF4-FFF2-40B4-BE49-F238E27FC236}">
                <a16:creationId xmlns:a16="http://schemas.microsoft.com/office/drawing/2014/main" id="{161706FE-1B13-1249-B56A-6A54C02F1C71}"/>
              </a:ext>
            </a:extLst>
          </p:cNvPr>
          <p:cNvSpPr txBox="1"/>
          <p:nvPr/>
        </p:nvSpPr>
        <p:spPr>
          <a:xfrm>
            <a:off x="544677" y="1803400"/>
            <a:ext cx="7546646" cy="707886"/>
          </a:xfrm>
          <a:prstGeom prst="rect">
            <a:avLst/>
          </a:prstGeom>
          <a:noFill/>
        </p:spPr>
        <p:txBody>
          <a:bodyPr wrap="square" rtlCol="0">
            <a:spAutoFit/>
          </a:bodyPr>
          <a:lstStyle/>
          <a:p>
            <a:pPr lvl="1"/>
            <a:r>
              <a:rPr lang="en-US" sz="2000" dirty="0"/>
              <a:t>A </a:t>
            </a:r>
            <a:r>
              <a:rPr lang="en-US" sz="2000" dirty="0">
                <a:highlight>
                  <a:srgbClr val="FFFF00"/>
                </a:highlight>
              </a:rPr>
              <a:t>CMS</a:t>
            </a:r>
            <a:r>
              <a:rPr lang="en-US" sz="2000" dirty="0"/>
              <a:t> 1115 </a:t>
            </a:r>
            <a:r>
              <a:rPr lang="en-US" sz="2000" dirty="0">
                <a:highlight>
                  <a:srgbClr val="FFFF00"/>
                </a:highlight>
              </a:rPr>
              <a:t>waiver</a:t>
            </a:r>
            <a:r>
              <a:rPr lang="en-US" sz="2000" dirty="0"/>
              <a:t> with ILS will replace DSRIP </a:t>
            </a:r>
            <a:r>
              <a:rPr lang="en-US" sz="2000" dirty="0">
                <a:highlight>
                  <a:srgbClr val="FFFF00"/>
                </a:highlight>
              </a:rPr>
              <a:t>for New York </a:t>
            </a:r>
            <a:r>
              <a:rPr lang="en-US" sz="2000" dirty="0"/>
              <a:t>MCO meal-based food programs.</a:t>
            </a:r>
          </a:p>
        </p:txBody>
      </p:sp>
    </p:spTree>
    <p:extLst>
      <p:ext uri="{BB962C8B-B14F-4D97-AF65-F5344CB8AC3E}">
        <p14:creationId xmlns:p14="http://schemas.microsoft.com/office/powerpoint/2010/main" val="1487059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7A1EA7C-537C-044E-ACA0-359A8AFBE87F}"/>
              </a:ext>
            </a:extLst>
          </p:cNvPr>
          <p:cNvSpPr txBox="1"/>
          <p:nvPr/>
        </p:nvSpPr>
        <p:spPr>
          <a:xfrm>
            <a:off x="493877" y="273718"/>
            <a:ext cx="7546646" cy="707886"/>
          </a:xfrm>
          <a:prstGeom prst="rect">
            <a:avLst/>
          </a:prstGeom>
          <a:noFill/>
        </p:spPr>
        <p:txBody>
          <a:bodyPr wrap="square" rtlCol="0">
            <a:spAutoFit/>
          </a:bodyPr>
          <a:lstStyle/>
          <a:p>
            <a:r>
              <a:rPr lang="en-US" sz="2000" dirty="0"/>
              <a:t>“We won’t consider covering produce prescriptions as a medical benefit because we’re focused on core cost drivers.” </a:t>
            </a:r>
          </a:p>
        </p:txBody>
      </p:sp>
      <p:pic>
        <p:nvPicPr>
          <p:cNvPr id="7" name="Picture 6" descr="A picture containing shape&#10;&#10;Description automatically generated">
            <a:extLst>
              <a:ext uri="{FF2B5EF4-FFF2-40B4-BE49-F238E27FC236}">
                <a16:creationId xmlns:a16="http://schemas.microsoft.com/office/drawing/2014/main" id="{16FD3BB1-7747-4649-A5E5-7E3BFE29E228}"/>
              </a:ext>
            </a:extLst>
          </p:cNvPr>
          <p:cNvPicPr>
            <a:picLocks noChangeAspect="1"/>
          </p:cNvPicPr>
          <p:nvPr/>
        </p:nvPicPr>
        <p:blipFill>
          <a:blip r:embed="rId3"/>
          <a:stretch>
            <a:fillRect/>
          </a:stretch>
        </p:blipFill>
        <p:spPr>
          <a:xfrm>
            <a:off x="7685140" y="4926629"/>
            <a:ext cx="1343247" cy="671624"/>
          </a:xfrm>
          <a:prstGeom prst="rect">
            <a:avLst/>
          </a:prstGeom>
        </p:spPr>
      </p:pic>
      <p:sp>
        <p:nvSpPr>
          <p:cNvPr id="2" name="TextBox 1">
            <a:extLst>
              <a:ext uri="{FF2B5EF4-FFF2-40B4-BE49-F238E27FC236}">
                <a16:creationId xmlns:a16="http://schemas.microsoft.com/office/drawing/2014/main" id="{5A4F0F2E-CC92-2748-9DEE-5E42E4AF54B9}"/>
              </a:ext>
            </a:extLst>
          </p:cNvPr>
          <p:cNvSpPr txBox="1"/>
          <p:nvPr/>
        </p:nvSpPr>
        <p:spPr>
          <a:xfrm>
            <a:off x="544677" y="981604"/>
            <a:ext cx="7761123" cy="4524315"/>
          </a:xfrm>
          <a:prstGeom prst="rect">
            <a:avLst/>
          </a:prstGeom>
          <a:noFill/>
        </p:spPr>
        <p:txBody>
          <a:bodyPr wrap="square" rtlCol="0">
            <a:spAutoFit/>
          </a:bodyPr>
          <a:lstStyle/>
          <a:p>
            <a:r>
              <a:rPr lang="en-US" dirty="0"/>
              <a:t>We won’t consider covering produce prescriptions because:</a:t>
            </a:r>
          </a:p>
          <a:p>
            <a:endParaRPr lang="en-US" dirty="0"/>
          </a:p>
          <a:p>
            <a:pPr marL="285750" indent="-285750">
              <a:buFont typeface="Arial" panose="020B0604020202020204" pitchFamily="34" charset="0"/>
              <a:buChar char="•"/>
            </a:pPr>
            <a:r>
              <a:rPr lang="en-US" dirty="0"/>
              <a:t>It’s a non-standard medical benefit and we need an actuarially sound framework for designing it that also complies with federal &amp; state regulations.</a:t>
            </a:r>
            <a:br>
              <a:rPr lang="en-US" dirty="0"/>
            </a:br>
            <a:endParaRPr lang="en-US" dirty="0"/>
          </a:p>
          <a:p>
            <a:pPr marL="285750" indent="-285750">
              <a:buFont typeface="Arial" panose="020B0604020202020204" pitchFamily="34" charset="0"/>
              <a:buChar char="•"/>
            </a:pPr>
            <a:r>
              <a:rPr lang="en-US" dirty="0"/>
              <a:t>If we use produce prescriptions to target high-cost diet-related conditions, we need a system in place to track the impact of this intervention. </a:t>
            </a:r>
            <a:br>
              <a:rPr lang="en-US" dirty="0"/>
            </a:br>
            <a:endParaRPr lang="en-US" dirty="0"/>
          </a:p>
          <a:p>
            <a:pPr marL="285750" indent="-285750">
              <a:buFont typeface="Arial" panose="020B0604020202020204" pitchFamily="34" charset="0"/>
              <a:buChar char="•"/>
            </a:pPr>
            <a:r>
              <a:rPr lang="en-US" dirty="0"/>
              <a:t>We need any new service we cover to be at scale so that we know all beneficiaries can access it. If this is only at a pilot stage, then a grant or other one-time investment is the more appropriate funding mechanism. </a:t>
            </a:r>
            <a:br>
              <a:rPr lang="en-US" dirty="0"/>
            </a:br>
            <a:endParaRPr lang="en-US" dirty="0"/>
          </a:p>
          <a:p>
            <a:pPr marL="285750" indent="-285750">
              <a:buFont typeface="Arial" panose="020B0604020202020204" pitchFamily="34" charset="0"/>
              <a:buChar char="•"/>
            </a:pPr>
            <a:r>
              <a:rPr lang="en-US" dirty="0"/>
              <a:t>We </a:t>
            </a:r>
            <a:r>
              <a:rPr lang="en-US" i="1" dirty="0"/>
              <a:t>are </a:t>
            </a:r>
            <a:r>
              <a:rPr lang="en-US" dirty="0"/>
              <a:t>considering expanding our coverage of nutritional counseling services by an RDN to include more sessions and accommodate audio-only telehealth modalities. Is that of interest?</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742426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7A1EA7C-537C-044E-ACA0-359A8AFBE87F}"/>
              </a:ext>
            </a:extLst>
          </p:cNvPr>
          <p:cNvSpPr txBox="1"/>
          <p:nvPr/>
        </p:nvSpPr>
        <p:spPr>
          <a:xfrm>
            <a:off x="443077" y="388018"/>
            <a:ext cx="7546646" cy="923330"/>
          </a:xfrm>
          <a:prstGeom prst="rect">
            <a:avLst/>
          </a:prstGeom>
          <a:noFill/>
        </p:spPr>
        <p:txBody>
          <a:bodyPr wrap="square" rtlCol="0">
            <a:spAutoFit/>
          </a:bodyPr>
          <a:lstStyle/>
          <a:p>
            <a:r>
              <a:rPr lang="en-US" sz="2000" dirty="0"/>
              <a:t>“Health care should pay for food like medicine.” </a:t>
            </a:r>
          </a:p>
          <a:p>
            <a:endParaRPr lang="en-US" sz="1400" dirty="0"/>
          </a:p>
          <a:p>
            <a:r>
              <a:rPr lang="en-US" sz="2000" dirty="0"/>
              <a:t>What, specifically, does that mean to you?</a:t>
            </a:r>
          </a:p>
        </p:txBody>
      </p:sp>
      <p:pic>
        <p:nvPicPr>
          <p:cNvPr id="7" name="Picture 6" descr="A picture containing shape&#10;&#10;Description automatically generated">
            <a:extLst>
              <a:ext uri="{FF2B5EF4-FFF2-40B4-BE49-F238E27FC236}">
                <a16:creationId xmlns:a16="http://schemas.microsoft.com/office/drawing/2014/main" id="{16FD3BB1-7747-4649-A5E5-7E3BFE29E228}"/>
              </a:ext>
            </a:extLst>
          </p:cNvPr>
          <p:cNvPicPr>
            <a:picLocks noChangeAspect="1"/>
          </p:cNvPicPr>
          <p:nvPr/>
        </p:nvPicPr>
        <p:blipFill>
          <a:blip r:embed="rId3"/>
          <a:stretch>
            <a:fillRect/>
          </a:stretch>
        </p:blipFill>
        <p:spPr>
          <a:xfrm>
            <a:off x="7685140" y="4926629"/>
            <a:ext cx="1343247" cy="671624"/>
          </a:xfrm>
          <a:prstGeom prst="rect">
            <a:avLst/>
          </a:prstGeom>
        </p:spPr>
      </p:pic>
      <p:sp>
        <p:nvSpPr>
          <p:cNvPr id="2" name="TextBox 1">
            <a:extLst>
              <a:ext uri="{FF2B5EF4-FFF2-40B4-BE49-F238E27FC236}">
                <a16:creationId xmlns:a16="http://schemas.microsoft.com/office/drawing/2014/main" id="{5A4F0F2E-CC92-2748-9DEE-5E42E4AF54B9}"/>
              </a:ext>
            </a:extLst>
          </p:cNvPr>
          <p:cNvSpPr txBox="1"/>
          <p:nvPr/>
        </p:nvSpPr>
        <p:spPr>
          <a:xfrm>
            <a:off x="443077" y="1168565"/>
            <a:ext cx="7761123" cy="4524315"/>
          </a:xfrm>
          <a:prstGeom prst="rect">
            <a:avLst/>
          </a:prstGeom>
          <a:noFill/>
        </p:spPr>
        <p:txBody>
          <a:bodyPr wrap="square" rtlCol="0">
            <a:spAutoFit/>
          </a:bodyPr>
          <a:lstStyle/>
          <a:p>
            <a:endParaRPr lang="en-US" dirty="0"/>
          </a:p>
          <a:p>
            <a:pPr marL="285750" indent="-285750">
              <a:buFont typeface="Arial" panose="020B0604020202020204" pitchFamily="34" charset="0"/>
              <a:buChar char="•"/>
            </a:pPr>
            <a:r>
              <a:rPr lang="en-US" dirty="0"/>
              <a:t>An elaborate FDA approval process?</a:t>
            </a:r>
          </a:p>
          <a:p>
            <a:endParaRPr lang="en-US" dirty="0"/>
          </a:p>
          <a:p>
            <a:pPr marL="285750" indent="-285750">
              <a:buFont typeface="Arial" panose="020B0604020202020204" pitchFamily="34" charset="0"/>
              <a:buChar char="•"/>
            </a:pPr>
            <a:r>
              <a:rPr lang="en-US" dirty="0"/>
              <a:t>National investment in clinical research for efficacy in treating specific conditions, appropriate dose, and Medicare can’t negotiate a price? </a:t>
            </a:r>
            <a:br>
              <a:rPr lang="en-US" dirty="0"/>
            </a:br>
            <a:endParaRPr lang="en-US" dirty="0"/>
          </a:p>
          <a:p>
            <a:pPr marL="285750" indent="-285750">
              <a:buFont typeface="Arial" panose="020B0604020202020204" pitchFamily="34" charset="0"/>
              <a:buChar char="•"/>
            </a:pPr>
            <a:r>
              <a:rPr lang="en-US" dirty="0"/>
              <a:t>Training and continuing education for clinicians in how to integrate food and diet into treatment plans?</a:t>
            </a:r>
            <a:br>
              <a:rPr lang="en-US" dirty="0"/>
            </a:br>
            <a:endParaRPr lang="en-US" dirty="0"/>
          </a:p>
          <a:p>
            <a:pPr marL="285750" indent="-285750">
              <a:buFont typeface="Arial" panose="020B0604020202020204" pitchFamily="34" charset="0"/>
              <a:buChar char="•"/>
            </a:pPr>
            <a:r>
              <a:rPr lang="en-US" dirty="0"/>
              <a:t>A cost-share for the invisible ”prescription” of food for patients already working with health professionals on diet change? </a:t>
            </a:r>
          </a:p>
          <a:p>
            <a:endParaRPr lang="en-US" dirty="0"/>
          </a:p>
          <a:p>
            <a:r>
              <a:rPr lang="en-US" dirty="0"/>
              <a:t>Those are questions not definitions – your answer doesn’t </a:t>
            </a:r>
            <a:r>
              <a:rPr lang="en-US" i="1" dirty="0"/>
              <a:t>have </a:t>
            </a:r>
            <a:r>
              <a:rPr lang="en-US" dirty="0"/>
              <a:t>to be in the health care space, just specific enough to know where the natural overlaps</a:t>
            </a:r>
          </a:p>
          <a:p>
            <a:r>
              <a:rPr lang="en-US" dirty="0"/>
              <a:t>are and be able to start a meaningful conversation.</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4001770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92E47-DB06-2846-A7EB-9940CF81122E}"/>
              </a:ext>
            </a:extLst>
          </p:cNvPr>
          <p:cNvSpPr>
            <a:spLocks noGrp="1"/>
          </p:cNvSpPr>
          <p:nvPr>
            <p:ph type="title"/>
          </p:nvPr>
        </p:nvSpPr>
        <p:spPr>
          <a:xfrm>
            <a:off x="628650" y="346311"/>
            <a:ext cx="7886700" cy="1104636"/>
          </a:xfrm>
        </p:spPr>
        <p:txBody>
          <a:bodyPr>
            <a:normAutofit/>
          </a:bodyPr>
          <a:lstStyle/>
          <a:p>
            <a:pPr algn="ctr"/>
            <a:r>
              <a:rPr lang="en-US" sz="4000" b="1" dirty="0">
                <a:solidFill>
                  <a:srgbClr val="5F2652"/>
                </a:solidFill>
                <a:latin typeface="Arial Nova" panose="020B0504020202020204" pitchFamily="34" charset="0"/>
              </a:rPr>
              <a:t>Food Access and Health Care</a:t>
            </a:r>
          </a:p>
        </p:txBody>
      </p:sp>
      <p:sp>
        <p:nvSpPr>
          <p:cNvPr id="3" name="Content Placeholder 2">
            <a:extLst>
              <a:ext uri="{FF2B5EF4-FFF2-40B4-BE49-F238E27FC236}">
                <a16:creationId xmlns:a16="http://schemas.microsoft.com/office/drawing/2014/main" id="{40B075D9-256D-C840-BAB4-16D1073A6EDF}"/>
              </a:ext>
            </a:extLst>
          </p:cNvPr>
          <p:cNvSpPr>
            <a:spLocks noGrp="1"/>
          </p:cNvSpPr>
          <p:nvPr>
            <p:ph idx="1"/>
          </p:nvPr>
        </p:nvSpPr>
        <p:spPr>
          <a:xfrm>
            <a:off x="628650" y="1450947"/>
            <a:ext cx="7886700" cy="3834177"/>
          </a:xfrm>
        </p:spPr>
        <p:txBody>
          <a:bodyPr>
            <a:normAutofit/>
          </a:bodyPr>
          <a:lstStyle/>
          <a:p>
            <a:pPr marL="0" indent="0" algn="ctr">
              <a:buNone/>
            </a:pPr>
            <a:r>
              <a:rPr lang="en-US" sz="2400" dirty="0">
                <a:latin typeface="Arial Nova" panose="020B0504020202020204" pitchFamily="34" charset="0"/>
              </a:rPr>
              <a:t>More Information:</a:t>
            </a:r>
          </a:p>
          <a:p>
            <a:pPr marL="0" indent="0" algn="ctr">
              <a:buNone/>
            </a:pPr>
            <a:endParaRPr lang="en-US" dirty="0"/>
          </a:p>
          <a:p>
            <a:pPr marL="0" indent="0" algn="ctr">
              <a:buNone/>
            </a:pPr>
            <a:r>
              <a:rPr lang="en-US" sz="2800" dirty="0">
                <a:solidFill>
                  <a:srgbClr val="5F2652"/>
                </a:solidFill>
                <a:hlinkClick r:id="rId2"/>
              </a:rPr>
              <a:t>www.vtfoodinhealth.net</a:t>
            </a:r>
            <a:endParaRPr lang="en-US" sz="2800" dirty="0">
              <a:solidFill>
                <a:srgbClr val="5F2652"/>
              </a:solidFill>
            </a:endParaRPr>
          </a:p>
          <a:p>
            <a:pPr marL="0" indent="0" algn="ctr">
              <a:buNone/>
            </a:pPr>
            <a:r>
              <a:rPr lang="en-US" sz="2800" dirty="0">
                <a:solidFill>
                  <a:srgbClr val="5F2652"/>
                </a:solidFill>
                <a:hlinkClick r:id="rId3"/>
              </a:rPr>
              <a:t>www.plainerenglish.org</a:t>
            </a:r>
            <a:endParaRPr lang="en-US" sz="2800" dirty="0">
              <a:solidFill>
                <a:srgbClr val="5F2652"/>
              </a:solidFill>
            </a:endParaRPr>
          </a:p>
          <a:p>
            <a:pPr marL="0" indent="0" algn="ctr">
              <a:buNone/>
            </a:pPr>
            <a:endParaRPr lang="en-US" sz="2400" dirty="0">
              <a:solidFill>
                <a:srgbClr val="5F2652"/>
              </a:solidFill>
            </a:endParaRPr>
          </a:p>
        </p:txBody>
      </p:sp>
      <p:pic>
        <p:nvPicPr>
          <p:cNvPr id="5" name="Picture 4" descr="A picture containing shape&#10;&#10;Description automatically generated">
            <a:extLst>
              <a:ext uri="{FF2B5EF4-FFF2-40B4-BE49-F238E27FC236}">
                <a16:creationId xmlns:a16="http://schemas.microsoft.com/office/drawing/2014/main" id="{3DD612F9-B653-EB4B-B885-14302A5851E8}"/>
              </a:ext>
            </a:extLst>
          </p:cNvPr>
          <p:cNvPicPr>
            <a:picLocks noChangeAspect="1"/>
          </p:cNvPicPr>
          <p:nvPr/>
        </p:nvPicPr>
        <p:blipFill>
          <a:blip r:embed="rId4"/>
          <a:stretch>
            <a:fillRect/>
          </a:stretch>
        </p:blipFill>
        <p:spPr>
          <a:xfrm>
            <a:off x="2889250" y="3602374"/>
            <a:ext cx="3365500" cy="1682750"/>
          </a:xfrm>
          <a:prstGeom prst="rect">
            <a:avLst/>
          </a:prstGeom>
        </p:spPr>
      </p:pic>
    </p:spTree>
    <p:extLst>
      <p:ext uri="{BB962C8B-B14F-4D97-AF65-F5344CB8AC3E}">
        <p14:creationId xmlns:p14="http://schemas.microsoft.com/office/powerpoint/2010/main" val="3975626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F5958-3B56-D34D-B10B-23A33B87B73E}"/>
              </a:ext>
            </a:extLst>
          </p:cNvPr>
          <p:cNvSpPr>
            <a:spLocks noGrp="1"/>
          </p:cNvSpPr>
          <p:nvPr>
            <p:ph type="title"/>
          </p:nvPr>
        </p:nvSpPr>
        <p:spPr>
          <a:xfrm>
            <a:off x="514350" y="151871"/>
            <a:ext cx="8108950" cy="1104636"/>
          </a:xfrm>
        </p:spPr>
        <p:txBody>
          <a:bodyPr/>
          <a:lstStyle/>
          <a:p>
            <a:r>
              <a:rPr lang="en-US" b="1" dirty="0">
                <a:solidFill>
                  <a:srgbClr val="5F2652"/>
                </a:solidFill>
                <a:latin typeface="Arial Nova" panose="020B0504020202020204" pitchFamily="34" charset="0"/>
              </a:rPr>
              <a:t>Food Access in Health Care Consortium</a:t>
            </a:r>
          </a:p>
        </p:txBody>
      </p:sp>
      <p:pic>
        <p:nvPicPr>
          <p:cNvPr id="5" name="Picture 4" descr="A picture containing shape&#10;&#10;Description automatically generated">
            <a:extLst>
              <a:ext uri="{FF2B5EF4-FFF2-40B4-BE49-F238E27FC236}">
                <a16:creationId xmlns:a16="http://schemas.microsoft.com/office/drawing/2014/main" id="{1312DF87-1B6A-D248-8648-81789A9B609B}"/>
              </a:ext>
            </a:extLst>
          </p:cNvPr>
          <p:cNvPicPr>
            <a:picLocks noChangeAspect="1"/>
          </p:cNvPicPr>
          <p:nvPr/>
        </p:nvPicPr>
        <p:blipFill>
          <a:blip r:embed="rId3"/>
          <a:stretch>
            <a:fillRect/>
          </a:stretch>
        </p:blipFill>
        <p:spPr>
          <a:xfrm>
            <a:off x="7666073" y="4937262"/>
            <a:ext cx="1343247" cy="671624"/>
          </a:xfrm>
          <a:prstGeom prst="rect">
            <a:avLst/>
          </a:prstGeom>
        </p:spPr>
      </p:pic>
      <p:sp>
        <p:nvSpPr>
          <p:cNvPr id="6" name="Content Placeholder 5">
            <a:extLst>
              <a:ext uri="{FF2B5EF4-FFF2-40B4-BE49-F238E27FC236}">
                <a16:creationId xmlns:a16="http://schemas.microsoft.com/office/drawing/2014/main" id="{BCBE56A9-BA77-444E-B75D-9CD2330DE554}"/>
              </a:ext>
            </a:extLst>
          </p:cNvPr>
          <p:cNvSpPr>
            <a:spLocks noGrp="1"/>
          </p:cNvSpPr>
          <p:nvPr>
            <p:ph idx="1"/>
          </p:nvPr>
        </p:nvSpPr>
        <p:spPr>
          <a:xfrm>
            <a:off x="628650" y="1066800"/>
            <a:ext cx="7886700" cy="4255029"/>
          </a:xfrm>
        </p:spPr>
        <p:txBody>
          <a:bodyPr>
            <a:normAutofit fontScale="92500" lnSpcReduction="10000"/>
          </a:bodyPr>
          <a:lstStyle/>
          <a:p>
            <a:pPr marL="0" indent="0">
              <a:buNone/>
            </a:pPr>
            <a:r>
              <a:rPr lang="en-US" sz="2000" b="1" dirty="0"/>
              <a:t>Network Partners:</a:t>
            </a:r>
          </a:p>
          <a:p>
            <a:pPr lvl="1"/>
            <a:r>
              <a:rPr lang="en-US" sz="2000" dirty="0"/>
              <a:t>Bi-State Primary Care Association (Project Director)</a:t>
            </a:r>
          </a:p>
          <a:p>
            <a:pPr lvl="1"/>
            <a:r>
              <a:rPr lang="en-US" sz="2000" dirty="0"/>
              <a:t>Vermont Foodbank</a:t>
            </a:r>
          </a:p>
          <a:p>
            <a:pPr lvl="1"/>
            <a:r>
              <a:rPr lang="en-US" sz="2000" dirty="0"/>
              <a:t>Hunger Free Vermont</a:t>
            </a:r>
          </a:p>
          <a:p>
            <a:pPr lvl="1"/>
            <a:r>
              <a:rPr lang="en-US" sz="2000" dirty="0"/>
              <a:t>NOFA-VT</a:t>
            </a:r>
          </a:p>
          <a:p>
            <a:pPr lvl="1"/>
            <a:r>
              <a:rPr lang="en-US" sz="2000" dirty="0"/>
              <a:t>Vermont Association of Hospitals &amp; Health Systems </a:t>
            </a:r>
            <a:br>
              <a:rPr lang="en-US" sz="2000" dirty="0"/>
            </a:br>
            <a:endParaRPr lang="en-US" sz="1200" dirty="0"/>
          </a:p>
          <a:p>
            <a:pPr marL="0" indent="0">
              <a:buNone/>
            </a:pPr>
            <a:r>
              <a:rPr lang="en-US" b="1" dirty="0"/>
              <a:t>Advisory Group: </a:t>
            </a:r>
            <a:r>
              <a:rPr lang="en-US" dirty="0"/>
              <a:t>Vermont Farm to Plate, Vermont Department of Health, Agency of Agriculture, Blueprint, OneCare, and Vermont Program for Quality in Health Care (VPQHC)</a:t>
            </a:r>
          </a:p>
          <a:p>
            <a:pPr marL="0" indent="0">
              <a:buNone/>
            </a:pPr>
            <a:endParaRPr lang="en-US" sz="1300" dirty="0"/>
          </a:p>
          <a:p>
            <a:pPr marL="0" indent="0">
              <a:buNone/>
            </a:pPr>
            <a:r>
              <a:rPr lang="en-US" b="1" dirty="0"/>
              <a:t>FQHC Pilot Participants: </a:t>
            </a:r>
            <a:r>
              <a:rPr lang="en-US" dirty="0"/>
              <a:t>Lamoille Health Partners, Little Rivers Health Care, Northern Tier Center for Health (NOTCH)</a:t>
            </a:r>
          </a:p>
          <a:p>
            <a:pPr marL="0" indent="0">
              <a:buNone/>
            </a:pPr>
            <a:endParaRPr lang="en-US" sz="1500" dirty="0"/>
          </a:p>
          <a:p>
            <a:pPr marL="0" indent="0">
              <a:buNone/>
            </a:pPr>
            <a:r>
              <a:rPr lang="en-US" b="1" dirty="0"/>
              <a:t>Project Contractor: </a:t>
            </a:r>
            <a:r>
              <a:rPr lang="en-US" dirty="0"/>
              <a:t>Vermont Farm to Plate</a:t>
            </a:r>
          </a:p>
        </p:txBody>
      </p:sp>
    </p:spTree>
    <p:extLst>
      <p:ext uri="{BB962C8B-B14F-4D97-AF65-F5344CB8AC3E}">
        <p14:creationId xmlns:p14="http://schemas.microsoft.com/office/powerpoint/2010/main" val="1458894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67AA335-F522-DB49-B26E-FAE00A584BD3}"/>
              </a:ext>
            </a:extLst>
          </p:cNvPr>
          <p:cNvSpPr>
            <a:spLocks noGrp="1"/>
          </p:cNvSpPr>
          <p:nvPr>
            <p:ph type="title"/>
          </p:nvPr>
        </p:nvSpPr>
        <p:spPr>
          <a:xfrm>
            <a:off x="628650" y="901170"/>
            <a:ext cx="7886700" cy="3518430"/>
          </a:xfrm>
        </p:spPr>
        <p:txBody>
          <a:bodyPr>
            <a:normAutofit/>
          </a:bodyPr>
          <a:lstStyle/>
          <a:p>
            <a:r>
              <a:rPr lang="en-US" b="1" dirty="0">
                <a:solidFill>
                  <a:srgbClr val="5F2652"/>
                </a:solidFill>
                <a:latin typeface="Arial Nova" panose="020B0504020202020204" pitchFamily="34" charset="0"/>
              </a:rPr>
              <a:t>Building structures for effective collaboration between health care and the food system*.</a:t>
            </a:r>
            <a:br>
              <a:rPr lang="en-US" b="1" dirty="0">
                <a:solidFill>
                  <a:srgbClr val="5F2652"/>
                </a:solidFill>
                <a:latin typeface="Arial Nova" panose="020B0504020202020204" pitchFamily="34" charset="0"/>
              </a:rPr>
            </a:br>
            <a:br>
              <a:rPr lang="en-US" b="1" dirty="0">
                <a:solidFill>
                  <a:srgbClr val="5F2652"/>
                </a:solidFill>
                <a:latin typeface="Arial Nova" panose="020B0504020202020204" pitchFamily="34" charset="0"/>
              </a:rPr>
            </a:br>
            <a:br>
              <a:rPr lang="en-US" b="1" dirty="0">
                <a:solidFill>
                  <a:srgbClr val="5F2652"/>
                </a:solidFill>
                <a:latin typeface="Arial Nova" panose="020B0504020202020204" pitchFamily="34" charset="0"/>
              </a:rPr>
            </a:br>
            <a:r>
              <a:rPr lang="en-US" sz="1800" b="1" dirty="0">
                <a:solidFill>
                  <a:schemeClr val="tx1">
                    <a:lumMod val="85000"/>
                    <a:lumOff val="15000"/>
                  </a:schemeClr>
                </a:solidFill>
                <a:latin typeface="Arial Nova" panose="020B0504020202020204" pitchFamily="34" charset="0"/>
              </a:rPr>
              <a:t>*Not food service </a:t>
            </a:r>
            <a:r>
              <a:rPr lang="en-US" sz="1800" b="1" i="1" dirty="0">
                <a:solidFill>
                  <a:schemeClr val="tx1">
                    <a:lumMod val="85000"/>
                    <a:lumOff val="15000"/>
                  </a:schemeClr>
                </a:solidFill>
                <a:latin typeface="Arial Nova" panose="020B0504020202020204" pitchFamily="34" charset="0"/>
              </a:rPr>
              <a:t>at </a:t>
            </a:r>
            <a:r>
              <a:rPr lang="en-US" sz="1800" b="1" dirty="0">
                <a:solidFill>
                  <a:schemeClr val="tx1">
                    <a:lumMod val="85000"/>
                    <a:lumOff val="15000"/>
                  </a:schemeClr>
                </a:solidFill>
                <a:latin typeface="Arial Nova" panose="020B0504020202020204" pitchFamily="34" charset="0"/>
              </a:rPr>
              <a:t>hospitals, we work in complement to those programs. </a:t>
            </a:r>
            <a:endParaRPr lang="en-US" b="1" dirty="0">
              <a:solidFill>
                <a:srgbClr val="5F2652"/>
              </a:solidFill>
              <a:latin typeface="Arial Nova" panose="020B0504020202020204" pitchFamily="34" charset="0"/>
            </a:endParaRPr>
          </a:p>
        </p:txBody>
      </p:sp>
    </p:spTree>
    <p:extLst>
      <p:ext uri="{BB962C8B-B14F-4D97-AF65-F5344CB8AC3E}">
        <p14:creationId xmlns:p14="http://schemas.microsoft.com/office/powerpoint/2010/main" val="3119751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shape&#10;&#10;Description automatically generated">
            <a:extLst>
              <a:ext uri="{FF2B5EF4-FFF2-40B4-BE49-F238E27FC236}">
                <a16:creationId xmlns:a16="http://schemas.microsoft.com/office/drawing/2014/main" id="{B2AE28E6-3B66-D140-B3DE-749AE096F980}"/>
              </a:ext>
            </a:extLst>
          </p:cNvPr>
          <p:cNvPicPr>
            <a:picLocks noChangeAspect="1"/>
          </p:cNvPicPr>
          <p:nvPr/>
        </p:nvPicPr>
        <p:blipFill>
          <a:blip r:embed="rId3"/>
          <a:stretch>
            <a:fillRect/>
          </a:stretch>
        </p:blipFill>
        <p:spPr>
          <a:xfrm>
            <a:off x="7676705" y="4937262"/>
            <a:ext cx="1343247" cy="671624"/>
          </a:xfrm>
          <a:prstGeom prst="rect">
            <a:avLst/>
          </a:prstGeom>
        </p:spPr>
      </p:pic>
      <p:graphicFrame>
        <p:nvGraphicFramePr>
          <p:cNvPr id="10" name="Diagram 9">
            <a:extLst>
              <a:ext uri="{FF2B5EF4-FFF2-40B4-BE49-F238E27FC236}">
                <a16:creationId xmlns:a16="http://schemas.microsoft.com/office/drawing/2014/main" id="{FC0EBCEF-0715-0B41-A59A-914E97A06CED}"/>
              </a:ext>
            </a:extLst>
          </p:cNvPr>
          <p:cNvGraphicFramePr/>
          <p:nvPr>
            <p:extLst>
              <p:ext uri="{D42A27DB-BD31-4B8C-83A1-F6EECF244321}">
                <p14:modId xmlns:p14="http://schemas.microsoft.com/office/powerpoint/2010/main" val="4023833050"/>
              </p:ext>
            </p:extLst>
          </p:nvPr>
        </p:nvGraphicFramePr>
        <p:xfrm>
          <a:off x="368191" y="279400"/>
          <a:ext cx="7980137" cy="487937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760956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shape&#10;&#10;Description automatically generated">
            <a:extLst>
              <a:ext uri="{FF2B5EF4-FFF2-40B4-BE49-F238E27FC236}">
                <a16:creationId xmlns:a16="http://schemas.microsoft.com/office/drawing/2014/main" id="{B2AE28E6-3B66-D140-B3DE-749AE096F980}"/>
              </a:ext>
            </a:extLst>
          </p:cNvPr>
          <p:cNvPicPr>
            <a:picLocks noChangeAspect="1"/>
          </p:cNvPicPr>
          <p:nvPr/>
        </p:nvPicPr>
        <p:blipFill>
          <a:blip r:embed="rId3"/>
          <a:stretch>
            <a:fillRect/>
          </a:stretch>
        </p:blipFill>
        <p:spPr>
          <a:xfrm>
            <a:off x="7676705" y="4937262"/>
            <a:ext cx="1343247" cy="671624"/>
          </a:xfrm>
          <a:prstGeom prst="rect">
            <a:avLst/>
          </a:prstGeom>
        </p:spPr>
      </p:pic>
      <p:graphicFrame>
        <p:nvGraphicFramePr>
          <p:cNvPr id="10" name="Diagram 9">
            <a:extLst>
              <a:ext uri="{FF2B5EF4-FFF2-40B4-BE49-F238E27FC236}">
                <a16:creationId xmlns:a16="http://schemas.microsoft.com/office/drawing/2014/main" id="{FC0EBCEF-0715-0B41-A59A-914E97A06CED}"/>
              </a:ext>
            </a:extLst>
          </p:cNvPr>
          <p:cNvGraphicFramePr/>
          <p:nvPr>
            <p:extLst>
              <p:ext uri="{D42A27DB-BD31-4B8C-83A1-F6EECF244321}">
                <p14:modId xmlns:p14="http://schemas.microsoft.com/office/powerpoint/2010/main" val="2374375400"/>
              </p:ext>
            </p:extLst>
          </p:nvPr>
        </p:nvGraphicFramePr>
        <p:xfrm>
          <a:off x="1392704" y="1800664"/>
          <a:ext cx="6247618" cy="367303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pSp>
        <p:nvGrpSpPr>
          <p:cNvPr id="23" name="Group 22">
            <a:extLst>
              <a:ext uri="{FF2B5EF4-FFF2-40B4-BE49-F238E27FC236}">
                <a16:creationId xmlns:a16="http://schemas.microsoft.com/office/drawing/2014/main" id="{3E89F4CC-21EE-8B4A-BCC5-AF4AF0E70CEF}"/>
              </a:ext>
            </a:extLst>
          </p:cNvPr>
          <p:cNvGrpSpPr/>
          <p:nvPr/>
        </p:nvGrpSpPr>
        <p:grpSpPr>
          <a:xfrm>
            <a:off x="515156" y="593197"/>
            <a:ext cx="2679700" cy="2314055"/>
            <a:chOff x="515156" y="593197"/>
            <a:chExt cx="2679700" cy="2314055"/>
          </a:xfrm>
        </p:grpSpPr>
        <p:cxnSp>
          <p:nvCxnSpPr>
            <p:cNvPr id="13" name="Straight Arrow Connector 12">
              <a:extLst>
                <a:ext uri="{FF2B5EF4-FFF2-40B4-BE49-F238E27FC236}">
                  <a16:creationId xmlns:a16="http://schemas.microsoft.com/office/drawing/2014/main" id="{0684F459-2780-9644-B989-E2B4FB1C07BC}"/>
                </a:ext>
              </a:extLst>
            </p:cNvPr>
            <p:cNvCxnSpPr>
              <a:cxnSpLocks/>
            </p:cNvCxnSpPr>
            <p:nvPr/>
          </p:nvCxnSpPr>
          <p:spPr>
            <a:xfrm>
              <a:off x="1692229" y="2162857"/>
              <a:ext cx="384221" cy="744395"/>
            </a:xfrm>
            <a:prstGeom prst="straightConnector1">
              <a:avLst/>
            </a:prstGeom>
            <a:ln w="381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E3754C56-C156-7844-AA36-C99227DE2CBE}"/>
                </a:ext>
              </a:extLst>
            </p:cNvPr>
            <p:cNvSpPr txBox="1"/>
            <p:nvPr/>
          </p:nvSpPr>
          <p:spPr>
            <a:xfrm>
              <a:off x="515156" y="593197"/>
              <a:ext cx="2679700" cy="1569660"/>
            </a:xfrm>
            <a:prstGeom prst="rect">
              <a:avLst/>
            </a:prstGeom>
            <a:noFill/>
          </p:spPr>
          <p:txBody>
            <a:bodyPr wrap="square" rtlCol="0">
              <a:spAutoFit/>
            </a:bodyPr>
            <a:lstStyle/>
            <a:p>
              <a:r>
                <a:rPr lang="en-US" sz="2400" dirty="0"/>
                <a:t>We Have Enough Food Available for Basic Daily Calorie Requirements</a:t>
              </a:r>
            </a:p>
          </p:txBody>
        </p:sp>
      </p:grpSp>
      <p:grpSp>
        <p:nvGrpSpPr>
          <p:cNvPr id="24" name="Group 23">
            <a:extLst>
              <a:ext uri="{FF2B5EF4-FFF2-40B4-BE49-F238E27FC236}">
                <a16:creationId xmlns:a16="http://schemas.microsoft.com/office/drawing/2014/main" id="{DEBEE12E-3B4B-D74C-8BEB-2702DBBDDF64}"/>
              </a:ext>
            </a:extLst>
          </p:cNvPr>
          <p:cNvGrpSpPr/>
          <p:nvPr/>
        </p:nvGrpSpPr>
        <p:grpSpPr>
          <a:xfrm>
            <a:off x="3685737" y="231004"/>
            <a:ext cx="2041965" cy="2676247"/>
            <a:chOff x="3685737" y="231004"/>
            <a:chExt cx="2041965" cy="2676247"/>
          </a:xfrm>
        </p:grpSpPr>
        <p:sp>
          <p:nvSpPr>
            <p:cNvPr id="11" name="TextBox 10">
              <a:extLst>
                <a:ext uri="{FF2B5EF4-FFF2-40B4-BE49-F238E27FC236}">
                  <a16:creationId xmlns:a16="http://schemas.microsoft.com/office/drawing/2014/main" id="{F1D907A9-70CA-6141-B16B-41F25B8292CB}"/>
                </a:ext>
              </a:extLst>
            </p:cNvPr>
            <p:cNvSpPr txBox="1"/>
            <p:nvPr/>
          </p:nvSpPr>
          <p:spPr>
            <a:xfrm>
              <a:off x="3685737" y="231004"/>
              <a:ext cx="2041965" cy="1569660"/>
            </a:xfrm>
            <a:prstGeom prst="rect">
              <a:avLst/>
            </a:prstGeom>
            <a:noFill/>
          </p:spPr>
          <p:txBody>
            <a:bodyPr wrap="square" rtlCol="0">
              <a:spAutoFit/>
            </a:bodyPr>
            <a:lstStyle/>
            <a:p>
              <a:r>
                <a:rPr lang="en-US" sz="2400" dirty="0"/>
                <a:t>Food Available Includes 3-5 Servings of Vegetables</a:t>
              </a:r>
            </a:p>
          </p:txBody>
        </p:sp>
        <p:cxnSp>
          <p:nvCxnSpPr>
            <p:cNvPr id="17" name="Straight Arrow Connector 16">
              <a:extLst>
                <a:ext uri="{FF2B5EF4-FFF2-40B4-BE49-F238E27FC236}">
                  <a16:creationId xmlns:a16="http://schemas.microsoft.com/office/drawing/2014/main" id="{895D2659-72C8-DF4C-9557-AF7CE07F7862}"/>
                </a:ext>
              </a:extLst>
            </p:cNvPr>
            <p:cNvCxnSpPr>
              <a:cxnSpLocks/>
              <a:stCxn id="10" idx="0"/>
            </p:cNvCxnSpPr>
            <p:nvPr/>
          </p:nvCxnSpPr>
          <p:spPr>
            <a:xfrm>
              <a:off x="4516513" y="1800664"/>
              <a:ext cx="0" cy="1106587"/>
            </a:xfrm>
            <a:prstGeom prst="straightConnector1">
              <a:avLst/>
            </a:prstGeom>
            <a:ln w="381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5" name="Group 24">
            <a:extLst>
              <a:ext uri="{FF2B5EF4-FFF2-40B4-BE49-F238E27FC236}">
                <a16:creationId xmlns:a16="http://schemas.microsoft.com/office/drawing/2014/main" id="{E3DED2A3-5167-274D-A20D-D841ADAE6082}"/>
              </a:ext>
            </a:extLst>
          </p:cNvPr>
          <p:cNvGrpSpPr/>
          <p:nvPr/>
        </p:nvGrpSpPr>
        <p:grpSpPr>
          <a:xfrm>
            <a:off x="6558478" y="309911"/>
            <a:ext cx="2243215" cy="2626002"/>
            <a:chOff x="6558478" y="309911"/>
            <a:chExt cx="2243215" cy="2626002"/>
          </a:xfrm>
        </p:grpSpPr>
        <p:sp>
          <p:nvSpPr>
            <p:cNvPr id="19" name="TextBox 18">
              <a:extLst>
                <a:ext uri="{FF2B5EF4-FFF2-40B4-BE49-F238E27FC236}">
                  <a16:creationId xmlns:a16="http://schemas.microsoft.com/office/drawing/2014/main" id="{247D1ED1-780F-DC4E-9CA4-0E1C17769076}"/>
                </a:ext>
              </a:extLst>
            </p:cNvPr>
            <p:cNvSpPr txBox="1"/>
            <p:nvPr/>
          </p:nvSpPr>
          <p:spPr>
            <a:xfrm>
              <a:off x="6558478" y="309911"/>
              <a:ext cx="2243215" cy="1938992"/>
            </a:xfrm>
            <a:prstGeom prst="rect">
              <a:avLst/>
            </a:prstGeom>
            <a:noFill/>
          </p:spPr>
          <p:txBody>
            <a:bodyPr wrap="square" rtlCol="0">
              <a:spAutoFit/>
            </a:bodyPr>
            <a:lstStyle/>
            <a:p>
              <a:r>
                <a:rPr lang="en-US" sz="2400" dirty="0"/>
                <a:t>People Eat 3-5 Servings of Vegetables, Which Supports Better Health</a:t>
              </a:r>
            </a:p>
          </p:txBody>
        </p:sp>
        <p:cxnSp>
          <p:nvCxnSpPr>
            <p:cNvPr id="20" name="Straight Arrow Connector 19">
              <a:extLst>
                <a:ext uri="{FF2B5EF4-FFF2-40B4-BE49-F238E27FC236}">
                  <a16:creationId xmlns:a16="http://schemas.microsoft.com/office/drawing/2014/main" id="{21A33A41-97BC-564A-83A0-D6E5E4B93019}"/>
                </a:ext>
              </a:extLst>
            </p:cNvPr>
            <p:cNvCxnSpPr>
              <a:cxnSpLocks/>
            </p:cNvCxnSpPr>
            <p:nvPr/>
          </p:nvCxnSpPr>
          <p:spPr>
            <a:xfrm flipH="1">
              <a:off x="6666727" y="2179260"/>
              <a:ext cx="785044" cy="756653"/>
            </a:xfrm>
            <a:prstGeom prst="straightConnector1">
              <a:avLst/>
            </a:prstGeom>
            <a:ln w="381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530636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shape&#10;&#10;Description automatically generated">
            <a:extLst>
              <a:ext uri="{FF2B5EF4-FFF2-40B4-BE49-F238E27FC236}">
                <a16:creationId xmlns:a16="http://schemas.microsoft.com/office/drawing/2014/main" id="{B2AE28E6-3B66-D140-B3DE-749AE096F980}"/>
              </a:ext>
            </a:extLst>
          </p:cNvPr>
          <p:cNvPicPr>
            <a:picLocks noChangeAspect="1"/>
          </p:cNvPicPr>
          <p:nvPr/>
        </p:nvPicPr>
        <p:blipFill>
          <a:blip r:embed="rId3"/>
          <a:stretch>
            <a:fillRect/>
          </a:stretch>
        </p:blipFill>
        <p:spPr>
          <a:xfrm>
            <a:off x="7676705" y="4937262"/>
            <a:ext cx="1343247" cy="671624"/>
          </a:xfrm>
          <a:prstGeom prst="rect">
            <a:avLst/>
          </a:prstGeom>
        </p:spPr>
      </p:pic>
      <p:graphicFrame>
        <p:nvGraphicFramePr>
          <p:cNvPr id="10" name="Diagram 9">
            <a:extLst>
              <a:ext uri="{FF2B5EF4-FFF2-40B4-BE49-F238E27FC236}">
                <a16:creationId xmlns:a16="http://schemas.microsoft.com/office/drawing/2014/main" id="{FC0EBCEF-0715-0B41-A59A-914E97A06CED}"/>
              </a:ext>
            </a:extLst>
          </p:cNvPr>
          <p:cNvGraphicFramePr/>
          <p:nvPr>
            <p:extLst>
              <p:ext uri="{D42A27DB-BD31-4B8C-83A1-F6EECF244321}">
                <p14:modId xmlns:p14="http://schemas.microsoft.com/office/powerpoint/2010/main" val="3487383009"/>
              </p:ext>
            </p:extLst>
          </p:nvPr>
        </p:nvGraphicFramePr>
        <p:xfrm>
          <a:off x="-303432" y="408974"/>
          <a:ext cx="7835900" cy="48641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pSp>
        <p:nvGrpSpPr>
          <p:cNvPr id="4" name="Group 3">
            <a:extLst>
              <a:ext uri="{FF2B5EF4-FFF2-40B4-BE49-F238E27FC236}">
                <a16:creationId xmlns:a16="http://schemas.microsoft.com/office/drawing/2014/main" id="{B2D1D203-724D-D649-BA38-2C48C1E6CD48}"/>
              </a:ext>
            </a:extLst>
          </p:cNvPr>
          <p:cNvGrpSpPr/>
          <p:nvPr/>
        </p:nvGrpSpPr>
        <p:grpSpPr>
          <a:xfrm>
            <a:off x="5697415" y="661603"/>
            <a:ext cx="2541571" cy="2626002"/>
            <a:chOff x="6558478" y="309911"/>
            <a:chExt cx="2243215" cy="2626002"/>
          </a:xfrm>
        </p:grpSpPr>
        <p:sp>
          <p:nvSpPr>
            <p:cNvPr id="6" name="TextBox 5">
              <a:extLst>
                <a:ext uri="{FF2B5EF4-FFF2-40B4-BE49-F238E27FC236}">
                  <a16:creationId xmlns:a16="http://schemas.microsoft.com/office/drawing/2014/main" id="{4DBBD08B-81E5-DF47-BAB6-FC24F64199AA}"/>
                </a:ext>
              </a:extLst>
            </p:cNvPr>
            <p:cNvSpPr txBox="1"/>
            <p:nvPr/>
          </p:nvSpPr>
          <p:spPr>
            <a:xfrm>
              <a:off x="6558478" y="309911"/>
              <a:ext cx="2243215" cy="461665"/>
            </a:xfrm>
            <a:prstGeom prst="rect">
              <a:avLst/>
            </a:prstGeom>
            <a:noFill/>
          </p:spPr>
          <p:txBody>
            <a:bodyPr wrap="square" rtlCol="0">
              <a:spAutoFit/>
            </a:bodyPr>
            <a:lstStyle/>
            <a:p>
              <a:r>
                <a:rPr lang="en-US" sz="2400" dirty="0"/>
                <a:t> </a:t>
              </a:r>
            </a:p>
          </p:txBody>
        </p:sp>
        <p:cxnSp>
          <p:nvCxnSpPr>
            <p:cNvPr id="7" name="Straight Arrow Connector 6">
              <a:extLst>
                <a:ext uri="{FF2B5EF4-FFF2-40B4-BE49-F238E27FC236}">
                  <a16:creationId xmlns:a16="http://schemas.microsoft.com/office/drawing/2014/main" id="{C76A1F24-0AC7-A64F-98A9-1B49F070ED01}"/>
                </a:ext>
              </a:extLst>
            </p:cNvPr>
            <p:cNvCxnSpPr>
              <a:cxnSpLocks/>
            </p:cNvCxnSpPr>
            <p:nvPr/>
          </p:nvCxnSpPr>
          <p:spPr>
            <a:xfrm flipH="1">
              <a:off x="6666727" y="2179260"/>
              <a:ext cx="785044" cy="756653"/>
            </a:xfrm>
            <a:prstGeom prst="straightConnector1">
              <a:avLst/>
            </a:prstGeom>
            <a:ln w="381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2" name="TextBox 1">
            <a:extLst>
              <a:ext uri="{FF2B5EF4-FFF2-40B4-BE49-F238E27FC236}">
                <a16:creationId xmlns:a16="http://schemas.microsoft.com/office/drawing/2014/main" id="{96164496-7FC9-DB4D-941B-E340B9ECB7D9}"/>
              </a:ext>
            </a:extLst>
          </p:cNvPr>
          <p:cNvSpPr txBox="1"/>
          <p:nvPr/>
        </p:nvSpPr>
        <p:spPr>
          <a:xfrm>
            <a:off x="5584874" y="377682"/>
            <a:ext cx="3066757" cy="2308324"/>
          </a:xfrm>
          <a:prstGeom prst="rect">
            <a:avLst/>
          </a:prstGeom>
          <a:noFill/>
        </p:spPr>
        <p:txBody>
          <a:bodyPr wrap="square" rtlCol="0">
            <a:spAutoFit/>
          </a:bodyPr>
          <a:lstStyle/>
          <a:p>
            <a:r>
              <a:rPr lang="en-US" sz="2400" dirty="0"/>
              <a:t>How do we effectively use food &amp; diet as part of treatment for </a:t>
            </a:r>
            <a:r>
              <a:rPr lang="en-US" sz="2400" i="1" dirty="0"/>
              <a:t>this particular </a:t>
            </a:r>
            <a:r>
              <a:rPr lang="en-US" sz="2400" dirty="0"/>
              <a:t>patient and their individual health goals?</a:t>
            </a:r>
          </a:p>
        </p:txBody>
      </p:sp>
    </p:spTree>
    <p:extLst>
      <p:ext uri="{BB962C8B-B14F-4D97-AF65-F5344CB8AC3E}">
        <p14:creationId xmlns:p14="http://schemas.microsoft.com/office/powerpoint/2010/main" val="2269903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shape&#10;&#10;Description automatically generated">
            <a:extLst>
              <a:ext uri="{FF2B5EF4-FFF2-40B4-BE49-F238E27FC236}">
                <a16:creationId xmlns:a16="http://schemas.microsoft.com/office/drawing/2014/main" id="{B2AE28E6-3B66-D140-B3DE-749AE096F980}"/>
              </a:ext>
            </a:extLst>
          </p:cNvPr>
          <p:cNvPicPr>
            <a:picLocks noChangeAspect="1"/>
          </p:cNvPicPr>
          <p:nvPr/>
        </p:nvPicPr>
        <p:blipFill>
          <a:blip r:embed="rId3"/>
          <a:stretch>
            <a:fillRect/>
          </a:stretch>
        </p:blipFill>
        <p:spPr>
          <a:xfrm>
            <a:off x="7676705" y="4937262"/>
            <a:ext cx="1343247" cy="671624"/>
          </a:xfrm>
          <a:prstGeom prst="rect">
            <a:avLst/>
          </a:prstGeom>
        </p:spPr>
      </p:pic>
      <p:graphicFrame>
        <p:nvGraphicFramePr>
          <p:cNvPr id="10" name="Diagram 9">
            <a:extLst>
              <a:ext uri="{FF2B5EF4-FFF2-40B4-BE49-F238E27FC236}">
                <a16:creationId xmlns:a16="http://schemas.microsoft.com/office/drawing/2014/main" id="{FC0EBCEF-0715-0B41-A59A-914E97A06CED}"/>
              </a:ext>
            </a:extLst>
          </p:cNvPr>
          <p:cNvGraphicFramePr/>
          <p:nvPr>
            <p:extLst>
              <p:ext uri="{D42A27DB-BD31-4B8C-83A1-F6EECF244321}">
                <p14:modId xmlns:p14="http://schemas.microsoft.com/office/powerpoint/2010/main" val="2396451998"/>
              </p:ext>
            </p:extLst>
          </p:nvPr>
        </p:nvGraphicFramePr>
        <p:xfrm>
          <a:off x="1392704" y="1800664"/>
          <a:ext cx="6247618" cy="367303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pSp>
        <p:nvGrpSpPr>
          <p:cNvPr id="23" name="Group 22">
            <a:extLst>
              <a:ext uri="{FF2B5EF4-FFF2-40B4-BE49-F238E27FC236}">
                <a16:creationId xmlns:a16="http://schemas.microsoft.com/office/drawing/2014/main" id="{3E89F4CC-21EE-8B4A-BCC5-AF4AF0E70CEF}"/>
              </a:ext>
            </a:extLst>
          </p:cNvPr>
          <p:cNvGrpSpPr/>
          <p:nvPr/>
        </p:nvGrpSpPr>
        <p:grpSpPr>
          <a:xfrm>
            <a:off x="362756" y="160093"/>
            <a:ext cx="2679700" cy="2775820"/>
            <a:chOff x="362756" y="428097"/>
            <a:chExt cx="2679700" cy="2775820"/>
          </a:xfrm>
        </p:grpSpPr>
        <p:cxnSp>
          <p:nvCxnSpPr>
            <p:cNvPr id="13" name="Straight Arrow Connector 12">
              <a:extLst>
                <a:ext uri="{FF2B5EF4-FFF2-40B4-BE49-F238E27FC236}">
                  <a16:creationId xmlns:a16="http://schemas.microsoft.com/office/drawing/2014/main" id="{0684F459-2780-9644-B989-E2B4FB1C07BC}"/>
                </a:ext>
              </a:extLst>
            </p:cNvPr>
            <p:cNvCxnSpPr>
              <a:cxnSpLocks/>
            </p:cNvCxnSpPr>
            <p:nvPr/>
          </p:nvCxnSpPr>
          <p:spPr>
            <a:xfrm>
              <a:off x="1703070" y="2367089"/>
              <a:ext cx="505213" cy="836828"/>
            </a:xfrm>
            <a:prstGeom prst="straightConnector1">
              <a:avLst/>
            </a:prstGeom>
            <a:ln w="381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E3754C56-C156-7844-AA36-C99227DE2CBE}"/>
                </a:ext>
              </a:extLst>
            </p:cNvPr>
            <p:cNvSpPr txBox="1"/>
            <p:nvPr/>
          </p:nvSpPr>
          <p:spPr>
            <a:xfrm>
              <a:off x="362756" y="428097"/>
              <a:ext cx="2679700" cy="1938992"/>
            </a:xfrm>
            <a:prstGeom prst="rect">
              <a:avLst/>
            </a:prstGeom>
            <a:noFill/>
          </p:spPr>
          <p:txBody>
            <a:bodyPr wrap="square" rtlCol="0">
              <a:spAutoFit/>
            </a:bodyPr>
            <a:lstStyle/>
            <a:p>
              <a:r>
                <a:rPr lang="en-US" sz="2400" dirty="0"/>
                <a:t>Diet Change + Medication Adjustment to Reduce A1c Levels for Type 2 Diabetes </a:t>
              </a:r>
            </a:p>
          </p:txBody>
        </p:sp>
      </p:grpSp>
      <p:grpSp>
        <p:nvGrpSpPr>
          <p:cNvPr id="24" name="Group 23">
            <a:extLst>
              <a:ext uri="{FF2B5EF4-FFF2-40B4-BE49-F238E27FC236}">
                <a16:creationId xmlns:a16="http://schemas.microsoft.com/office/drawing/2014/main" id="{DEBEE12E-3B4B-D74C-8BEB-2702DBBDDF64}"/>
              </a:ext>
            </a:extLst>
          </p:cNvPr>
          <p:cNvGrpSpPr/>
          <p:nvPr/>
        </p:nvGrpSpPr>
        <p:grpSpPr>
          <a:xfrm>
            <a:off x="3708597" y="146963"/>
            <a:ext cx="2041965" cy="3045579"/>
            <a:chOff x="3685737" y="231004"/>
            <a:chExt cx="2041965" cy="3045579"/>
          </a:xfrm>
        </p:grpSpPr>
        <p:sp>
          <p:nvSpPr>
            <p:cNvPr id="11" name="TextBox 10">
              <a:extLst>
                <a:ext uri="{FF2B5EF4-FFF2-40B4-BE49-F238E27FC236}">
                  <a16:creationId xmlns:a16="http://schemas.microsoft.com/office/drawing/2014/main" id="{F1D907A9-70CA-6141-B16B-41F25B8292CB}"/>
                </a:ext>
              </a:extLst>
            </p:cNvPr>
            <p:cNvSpPr txBox="1"/>
            <p:nvPr/>
          </p:nvSpPr>
          <p:spPr>
            <a:xfrm>
              <a:off x="3685737" y="231004"/>
              <a:ext cx="2041965" cy="1938992"/>
            </a:xfrm>
            <a:prstGeom prst="rect">
              <a:avLst/>
            </a:prstGeom>
            <a:noFill/>
          </p:spPr>
          <p:txBody>
            <a:bodyPr wrap="square" rtlCol="0">
              <a:spAutoFit/>
            </a:bodyPr>
            <a:lstStyle/>
            <a:p>
              <a:r>
                <a:rPr lang="en-US" sz="2400" dirty="0"/>
                <a:t>Transition from Intensive Treatment to Long Term Diet Change</a:t>
              </a:r>
            </a:p>
          </p:txBody>
        </p:sp>
        <p:cxnSp>
          <p:nvCxnSpPr>
            <p:cNvPr id="17" name="Straight Arrow Connector 16">
              <a:extLst>
                <a:ext uri="{FF2B5EF4-FFF2-40B4-BE49-F238E27FC236}">
                  <a16:creationId xmlns:a16="http://schemas.microsoft.com/office/drawing/2014/main" id="{895D2659-72C8-DF4C-9557-AF7CE07F7862}"/>
                </a:ext>
              </a:extLst>
            </p:cNvPr>
            <p:cNvCxnSpPr>
              <a:cxnSpLocks/>
            </p:cNvCxnSpPr>
            <p:nvPr/>
          </p:nvCxnSpPr>
          <p:spPr>
            <a:xfrm>
              <a:off x="4493653" y="2169996"/>
              <a:ext cx="0" cy="1106587"/>
            </a:xfrm>
            <a:prstGeom prst="straightConnector1">
              <a:avLst/>
            </a:prstGeom>
            <a:ln w="381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5" name="Group 24">
            <a:extLst>
              <a:ext uri="{FF2B5EF4-FFF2-40B4-BE49-F238E27FC236}">
                <a16:creationId xmlns:a16="http://schemas.microsoft.com/office/drawing/2014/main" id="{E3DED2A3-5167-274D-A20D-D841ADAE6082}"/>
              </a:ext>
            </a:extLst>
          </p:cNvPr>
          <p:cNvGrpSpPr/>
          <p:nvPr/>
        </p:nvGrpSpPr>
        <p:grpSpPr>
          <a:xfrm>
            <a:off x="6659470" y="694524"/>
            <a:ext cx="2243215" cy="2419141"/>
            <a:chOff x="6666727" y="516772"/>
            <a:chExt cx="2243215" cy="2419141"/>
          </a:xfrm>
        </p:grpSpPr>
        <p:sp>
          <p:nvSpPr>
            <p:cNvPr id="19" name="TextBox 18">
              <a:extLst>
                <a:ext uri="{FF2B5EF4-FFF2-40B4-BE49-F238E27FC236}">
                  <a16:creationId xmlns:a16="http://schemas.microsoft.com/office/drawing/2014/main" id="{247D1ED1-780F-DC4E-9CA4-0E1C17769076}"/>
                </a:ext>
              </a:extLst>
            </p:cNvPr>
            <p:cNvSpPr txBox="1"/>
            <p:nvPr/>
          </p:nvSpPr>
          <p:spPr>
            <a:xfrm>
              <a:off x="6666727" y="516772"/>
              <a:ext cx="2243215" cy="1200329"/>
            </a:xfrm>
            <a:prstGeom prst="rect">
              <a:avLst/>
            </a:prstGeom>
            <a:noFill/>
          </p:spPr>
          <p:txBody>
            <a:bodyPr wrap="square" rtlCol="0">
              <a:spAutoFit/>
            </a:bodyPr>
            <a:lstStyle/>
            <a:p>
              <a:r>
                <a:rPr lang="en-US" sz="2400" dirty="0"/>
                <a:t>Both Upstream Prevention and Maintenance</a:t>
              </a:r>
            </a:p>
          </p:txBody>
        </p:sp>
        <p:cxnSp>
          <p:nvCxnSpPr>
            <p:cNvPr id="20" name="Straight Arrow Connector 19">
              <a:extLst>
                <a:ext uri="{FF2B5EF4-FFF2-40B4-BE49-F238E27FC236}">
                  <a16:creationId xmlns:a16="http://schemas.microsoft.com/office/drawing/2014/main" id="{21A33A41-97BC-564A-83A0-D6E5E4B93019}"/>
                </a:ext>
              </a:extLst>
            </p:cNvPr>
            <p:cNvCxnSpPr>
              <a:cxnSpLocks/>
            </p:cNvCxnSpPr>
            <p:nvPr/>
          </p:nvCxnSpPr>
          <p:spPr>
            <a:xfrm flipH="1">
              <a:off x="6666727" y="1908203"/>
              <a:ext cx="781460" cy="1027710"/>
            </a:xfrm>
            <a:prstGeom prst="straightConnector1">
              <a:avLst/>
            </a:prstGeom>
            <a:ln w="381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872095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shape&#10;&#10;Description automatically generated">
            <a:extLst>
              <a:ext uri="{FF2B5EF4-FFF2-40B4-BE49-F238E27FC236}">
                <a16:creationId xmlns:a16="http://schemas.microsoft.com/office/drawing/2014/main" id="{B2AE28E6-3B66-D140-B3DE-749AE096F980}"/>
              </a:ext>
            </a:extLst>
          </p:cNvPr>
          <p:cNvPicPr>
            <a:picLocks noChangeAspect="1"/>
          </p:cNvPicPr>
          <p:nvPr/>
        </p:nvPicPr>
        <p:blipFill>
          <a:blip r:embed="rId3"/>
          <a:stretch>
            <a:fillRect/>
          </a:stretch>
        </p:blipFill>
        <p:spPr>
          <a:xfrm>
            <a:off x="7676705" y="4937262"/>
            <a:ext cx="1343247" cy="671624"/>
          </a:xfrm>
          <a:prstGeom prst="rect">
            <a:avLst/>
          </a:prstGeom>
        </p:spPr>
      </p:pic>
      <p:graphicFrame>
        <p:nvGraphicFramePr>
          <p:cNvPr id="10" name="Diagram 9">
            <a:extLst>
              <a:ext uri="{FF2B5EF4-FFF2-40B4-BE49-F238E27FC236}">
                <a16:creationId xmlns:a16="http://schemas.microsoft.com/office/drawing/2014/main" id="{FC0EBCEF-0715-0B41-A59A-914E97A06CED}"/>
              </a:ext>
            </a:extLst>
          </p:cNvPr>
          <p:cNvGraphicFramePr/>
          <p:nvPr/>
        </p:nvGraphicFramePr>
        <p:xfrm>
          <a:off x="-303432" y="408974"/>
          <a:ext cx="7835900" cy="48641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pSp>
        <p:nvGrpSpPr>
          <p:cNvPr id="4" name="Group 3">
            <a:extLst>
              <a:ext uri="{FF2B5EF4-FFF2-40B4-BE49-F238E27FC236}">
                <a16:creationId xmlns:a16="http://schemas.microsoft.com/office/drawing/2014/main" id="{B2D1D203-724D-D649-BA38-2C48C1E6CD48}"/>
              </a:ext>
            </a:extLst>
          </p:cNvPr>
          <p:cNvGrpSpPr/>
          <p:nvPr/>
        </p:nvGrpSpPr>
        <p:grpSpPr>
          <a:xfrm>
            <a:off x="3457134" y="558733"/>
            <a:ext cx="2817934" cy="2626002"/>
            <a:chOff x="6558478" y="309911"/>
            <a:chExt cx="2487136" cy="2626002"/>
          </a:xfrm>
        </p:grpSpPr>
        <p:sp>
          <p:nvSpPr>
            <p:cNvPr id="6" name="TextBox 5">
              <a:extLst>
                <a:ext uri="{FF2B5EF4-FFF2-40B4-BE49-F238E27FC236}">
                  <a16:creationId xmlns:a16="http://schemas.microsoft.com/office/drawing/2014/main" id="{4DBBD08B-81E5-DF47-BAB6-FC24F64199AA}"/>
                </a:ext>
              </a:extLst>
            </p:cNvPr>
            <p:cNvSpPr txBox="1"/>
            <p:nvPr/>
          </p:nvSpPr>
          <p:spPr>
            <a:xfrm>
              <a:off x="6558478" y="309911"/>
              <a:ext cx="2243215" cy="461665"/>
            </a:xfrm>
            <a:prstGeom prst="rect">
              <a:avLst/>
            </a:prstGeom>
            <a:noFill/>
          </p:spPr>
          <p:txBody>
            <a:bodyPr wrap="square" rtlCol="0">
              <a:spAutoFit/>
            </a:bodyPr>
            <a:lstStyle/>
            <a:p>
              <a:r>
                <a:rPr lang="en-US" sz="2400" dirty="0"/>
                <a:t> </a:t>
              </a:r>
            </a:p>
          </p:txBody>
        </p:sp>
        <p:cxnSp>
          <p:nvCxnSpPr>
            <p:cNvPr id="7" name="Straight Arrow Connector 6">
              <a:extLst>
                <a:ext uri="{FF2B5EF4-FFF2-40B4-BE49-F238E27FC236}">
                  <a16:creationId xmlns:a16="http://schemas.microsoft.com/office/drawing/2014/main" id="{C76A1F24-0AC7-A64F-98A9-1B49F070ED01}"/>
                </a:ext>
              </a:extLst>
            </p:cNvPr>
            <p:cNvCxnSpPr>
              <a:cxnSpLocks/>
            </p:cNvCxnSpPr>
            <p:nvPr/>
          </p:nvCxnSpPr>
          <p:spPr>
            <a:xfrm flipH="1">
              <a:off x="6666727" y="1831438"/>
              <a:ext cx="2378887" cy="1104475"/>
            </a:xfrm>
            <a:prstGeom prst="straightConnector1">
              <a:avLst/>
            </a:prstGeom>
            <a:ln w="381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2" name="TextBox 1">
            <a:extLst>
              <a:ext uri="{FF2B5EF4-FFF2-40B4-BE49-F238E27FC236}">
                <a16:creationId xmlns:a16="http://schemas.microsoft.com/office/drawing/2014/main" id="{96164496-7FC9-DB4D-941B-E340B9ECB7D9}"/>
              </a:ext>
            </a:extLst>
          </p:cNvPr>
          <p:cNvSpPr txBox="1"/>
          <p:nvPr/>
        </p:nvSpPr>
        <p:spPr>
          <a:xfrm>
            <a:off x="6275070" y="377682"/>
            <a:ext cx="2376561" cy="4493538"/>
          </a:xfrm>
          <a:prstGeom prst="rect">
            <a:avLst/>
          </a:prstGeom>
          <a:noFill/>
        </p:spPr>
        <p:txBody>
          <a:bodyPr wrap="square" rtlCol="0">
            <a:spAutoFit/>
          </a:bodyPr>
          <a:lstStyle/>
          <a:p>
            <a:r>
              <a:rPr lang="en-US" sz="2200" dirty="0"/>
              <a:t>Food Insecurity Screening at Health Care Practice </a:t>
            </a:r>
          </a:p>
          <a:p>
            <a:r>
              <a:rPr lang="en-US" sz="2200" dirty="0"/>
              <a:t>+ </a:t>
            </a:r>
          </a:p>
          <a:p>
            <a:r>
              <a:rPr lang="en-US" sz="2200" dirty="0"/>
              <a:t>Referral to Community Resources </a:t>
            </a:r>
          </a:p>
          <a:p>
            <a:r>
              <a:rPr lang="en-US" sz="2200" dirty="0"/>
              <a:t>+ </a:t>
            </a:r>
          </a:p>
          <a:p>
            <a:r>
              <a:rPr lang="en-US" sz="2200" dirty="0"/>
              <a:t>Food at those Community Locations is Healthy &amp; Local</a:t>
            </a:r>
          </a:p>
        </p:txBody>
      </p:sp>
    </p:spTree>
    <p:extLst>
      <p:ext uri="{BB962C8B-B14F-4D97-AF65-F5344CB8AC3E}">
        <p14:creationId xmlns:p14="http://schemas.microsoft.com/office/powerpoint/2010/main" val="1464664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shape&#10;&#10;Description automatically generated">
            <a:extLst>
              <a:ext uri="{FF2B5EF4-FFF2-40B4-BE49-F238E27FC236}">
                <a16:creationId xmlns:a16="http://schemas.microsoft.com/office/drawing/2014/main" id="{B2AE28E6-3B66-D140-B3DE-749AE096F980}"/>
              </a:ext>
            </a:extLst>
          </p:cNvPr>
          <p:cNvPicPr>
            <a:picLocks noChangeAspect="1"/>
          </p:cNvPicPr>
          <p:nvPr/>
        </p:nvPicPr>
        <p:blipFill>
          <a:blip r:embed="rId3"/>
          <a:stretch>
            <a:fillRect/>
          </a:stretch>
        </p:blipFill>
        <p:spPr>
          <a:xfrm>
            <a:off x="7676705" y="4937262"/>
            <a:ext cx="1343247" cy="671624"/>
          </a:xfrm>
          <a:prstGeom prst="rect">
            <a:avLst/>
          </a:prstGeom>
        </p:spPr>
      </p:pic>
      <p:graphicFrame>
        <p:nvGraphicFramePr>
          <p:cNvPr id="10" name="Diagram 9">
            <a:extLst>
              <a:ext uri="{FF2B5EF4-FFF2-40B4-BE49-F238E27FC236}">
                <a16:creationId xmlns:a16="http://schemas.microsoft.com/office/drawing/2014/main" id="{FC0EBCEF-0715-0B41-A59A-914E97A06CED}"/>
              </a:ext>
            </a:extLst>
          </p:cNvPr>
          <p:cNvGraphicFramePr/>
          <p:nvPr/>
        </p:nvGraphicFramePr>
        <p:xfrm>
          <a:off x="1303019" y="597488"/>
          <a:ext cx="6638241" cy="418025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pSp>
        <p:nvGrpSpPr>
          <p:cNvPr id="4" name="Group 3">
            <a:extLst>
              <a:ext uri="{FF2B5EF4-FFF2-40B4-BE49-F238E27FC236}">
                <a16:creationId xmlns:a16="http://schemas.microsoft.com/office/drawing/2014/main" id="{02864A95-A1A8-2148-AD6E-F4E11264F35E}"/>
              </a:ext>
            </a:extLst>
          </p:cNvPr>
          <p:cNvGrpSpPr/>
          <p:nvPr/>
        </p:nvGrpSpPr>
        <p:grpSpPr>
          <a:xfrm>
            <a:off x="342900" y="150382"/>
            <a:ext cx="8677052" cy="5473715"/>
            <a:chOff x="342900" y="150382"/>
            <a:chExt cx="8677052" cy="5473715"/>
          </a:xfrm>
        </p:grpSpPr>
        <p:sp>
          <p:nvSpPr>
            <p:cNvPr id="6" name="TextBox 5">
              <a:extLst>
                <a:ext uri="{FF2B5EF4-FFF2-40B4-BE49-F238E27FC236}">
                  <a16:creationId xmlns:a16="http://schemas.microsoft.com/office/drawing/2014/main" id="{BF44D950-ABD9-5646-A622-A66825A1F2A5}"/>
                </a:ext>
              </a:extLst>
            </p:cNvPr>
            <p:cNvSpPr txBox="1"/>
            <p:nvPr/>
          </p:nvSpPr>
          <p:spPr>
            <a:xfrm>
              <a:off x="6200909" y="1302586"/>
              <a:ext cx="2045970" cy="646331"/>
            </a:xfrm>
            <a:prstGeom prst="rect">
              <a:avLst/>
            </a:prstGeom>
            <a:noFill/>
          </p:spPr>
          <p:txBody>
            <a:bodyPr wrap="square" rtlCol="0">
              <a:spAutoFit/>
            </a:bodyPr>
            <a:lstStyle/>
            <a:p>
              <a:r>
                <a:rPr lang="en-US" dirty="0"/>
                <a:t>Federal Milk Pricing Systems</a:t>
              </a:r>
            </a:p>
          </p:txBody>
        </p:sp>
        <p:sp>
          <p:nvSpPr>
            <p:cNvPr id="7" name="TextBox 6">
              <a:extLst>
                <a:ext uri="{FF2B5EF4-FFF2-40B4-BE49-F238E27FC236}">
                  <a16:creationId xmlns:a16="http://schemas.microsoft.com/office/drawing/2014/main" id="{518C6AC4-D7EE-2744-B268-47DF12DF6D07}"/>
                </a:ext>
              </a:extLst>
            </p:cNvPr>
            <p:cNvSpPr txBox="1"/>
            <p:nvPr/>
          </p:nvSpPr>
          <p:spPr>
            <a:xfrm>
              <a:off x="7003866" y="2480565"/>
              <a:ext cx="1583055" cy="646331"/>
            </a:xfrm>
            <a:prstGeom prst="rect">
              <a:avLst/>
            </a:prstGeom>
            <a:noFill/>
          </p:spPr>
          <p:txBody>
            <a:bodyPr wrap="square" rtlCol="0">
              <a:spAutoFit/>
            </a:bodyPr>
            <a:lstStyle/>
            <a:p>
              <a:r>
                <a:rPr lang="en-US" dirty="0"/>
                <a:t>Prescribing Authority</a:t>
              </a:r>
            </a:p>
          </p:txBody>
        </p:sp>
        <p:sp>
          <p:nvSpPr>
            <p:cNvPr id="8" name="TextBox 7">
              <a:extLst>
                <a:ext uri="{FF2B5EF4-FFF2-40B4-BE49-F238E27FC236}">
                  <a16:creationId xmlns:a16="http://schemas.microsoft.com/office/drawing/2014/main" id="{A038CD19-9BB7-EF4D-972B-36C3F6625A6A}"/>
                </a:ext>
              </a:extLst>
            </p:cNvPr>
            <p:cNvSpPr txBox="1"/>
            <p:nvPr/>
          </p:nvSpPr>
          <p:spPr>
            <a:xfrm>
              <a:off x="7471135" y="3152032"/>
              <a:ext cx="1245870" cy="923330"/>
            </a:xfrm>
            <a:prstGeom prst="rect">
              <a:avLst/>
            </a:prstGeom>
            <a:noFill/>
          </p:spPr>
          <p:txBody>
            <a:bodyPr wrap="square" rtlCol="0">
              <a:spAutoFit/>
            </a:bodyPr>
            <a:lstStyle/>
            <a:p>
              <a:r>
                <a:rPr lang="en-US" dirty="0"/>
                <a:t>Medical Billing &amp; Coding</a:t>
              </a:r>
            </a:p>
          </p:txBody>
        </p:sp>
        <p:sp>
          <p:nvSpPr>
            <p:cNvPr id="9" name="TextBox 8">
              <a:extLst>
                <a:ext uri="{FF2B5EF4-FFF2-40B4-BE49-F238E27FC236}">
                  <a16:creationId xmlns:a16="http://schemas.microsoft.com/office/drawing/2014/main" id="{98D80CDA-DFE8-794F-9AFE-F3E9C608F7BD}"/>
                </a:ext>
              </a:extLst>
            </p:cNvPr>
            <p:cNvSpPr txBox="1"/>
            <p:nvPr/>
          </p:nvSpPr>
          <p:spPr>
            <a:xfrm>
              <a:off x="6946797" y="4067488"/>
              <a:ext cx="1691640" cy="369332"/>
            </a:xfrm>
            <a:prstGeom prst="rect">
              <a:avLst/>
            </a:prstGeom>
            <a:noFill/>
          </p:spPr>
          <p:txBody>
            <a:bodyPr wrap="square" rtlCol="0">
              <a:spAutoFit/>
            </a:bodyPr>
            <a:lstStyle/>
            <a:p>
              <a:r>
                <a:rPr lang="en-US" dirty="0"/>
                <a:t>CMS Waivers</a:t>
              </a:r>
            </a:p>
          </p:txBody>
        </p:sp>
        <p:sp>
          <p:nvSpPr>
            <p:cNvPr id="11" name="TextBox 10">
              <a:extLst>
                <a:ext uri="{FF2B5EF4-FFF2-40B4-BE49-F238E27FC236}">
                  <a16:creationId xmlns:a16="http://schemas.microsoft.com/office/drawing/2014/main" id="{497D9865-9C03-3642-9835-B07247BA66B2}"/>
                </a:ext>
              </a:extLst>
            </p:cNvPr>
            <p:cNvSpPr txBox="1"/>
            <p:nvPr/>
          </p:nvSpPr>
          <p:spPr>
            <a:xfrm>
              <a:off x="6549524" y="4870213"/>
              <a:ext cx="1191577" cy="369332"/>
            </a:xfrm>
            <a:prstGeom prst="rect">
              <a:avLst/>
            </a:prstGeom>
            <a:noFill/>
          </p:spPr>
          <p:txBody>
            <a:bodyPr wrap="square" rtlCol="0">
              <a:spAutoFit/>
            </a:bodyPr>
            <a:lstStyle/>
            <a:p>
              <a:r>
                <a:rPr lang="en-US" dirty="0"/>
                <a:t>HIPAA</a:t>
              </a:r>
            </a:p>
          </p:txBody>
        </p:sp>
        <p:sp>
          <p:nvSpPr>
            <p:cNvPr id="12" name="TextBox 11">
              <a:extLst>
                <a:ext uri="{FF2B5EF4-FFF2-40B4-BE49-F238E27FC236}">
                  <a16:creationId xmlns:a16="http://schemas.microsoft.com/office/drawing/2014/main" id="{8785B3EE-7531-3942-8241-EF0C6F79C536}"/>
                </a:ext>
              </a:extLst>
            </p:cNvPr>
            <p:cNvSpPr txBox="1"/>
            <p:nvPr/>
          </p:nvSpPr>
          <p:spPr>
            <a:xfrm>
              <a:off x="5692823" y="521775"/>
              <a:ext cx="1908810" cy="369332"/>
            </a:xfrm>
            <a:prstGeom prst="rect">
              <a:avLst/>
            </a:prstGeom>
            <a:noFill/>
          </p:spPr>
          <p:txBody>
            <a:bodyPr wrap="square" rtlCol="0">
              <a:spAutoFit/>
            </a:bodyPr>
            <a:lstStyle/>
            <a:p>
              <a:r>
                <a:rPr lang="en-US" dirty="0"/>
                <a:t>Season Extension</a:t>
              </a:r>
            </a:p>
          </p:txBody>
        </p:sp>
        <p:sp>
          <p:nvSpPr>
            <p:cNvPr id="13" name="TextBox 12">
              <a:extLst>
                <a:ext uri="{FF2B5EF4-FFF2-40B4-BE49-F238E27FC236}">
                  <a16:creationId xmlns:a16="http://schemas.microsoft.com/office/drawing/2014/main" id="{0C19EC71-B44E-524F-8C2A-AEE1C37602E6}"/>
                </a:ext>
              </a:extLst>
            </p:cNvPr>
            <p:cNvSpPr txBox="1"/>
            <p:nvPr/>
          </p:nvSpPr>
          <p:spPr>
            <a:xfrm>
              <a:off x="2236092" y="4977766"/>
              <a:ext cx="1680210" cy="646331"/>
            </a:xfrm>
            <a:prstGeom prst="rect">
              <a:avLst/>
            </a:prstGeom>
            <a:noFill/>
          </p:spPr>
          <p:txBody>
            <a:bodyPr wrap="square" rtlCol="0">
              <a:spAutoFit/>
            </a:bodyPr>
            <a:lstStyle/>
            <a:p>
              <a:r>
                <a:rPr lang="en-US" dirty="0"/>
                <a:t>Older American’s Act</a:t>
              </a:r>
            </a:p>
          </p:txBody>
        </p:sp>
        <p:sp>
          <p:nvSpPr>
            <p:cNvPr id="14" name="TextBox 13">
              <a:extLst>
                <a:ext uri="{FF2B5EF4-FFF2-40B4-BE49-F238E27FC236}">
                  <a16:creationId xmlns:a16="http://schemas.microsoft.com/office/drawing/2014/main" id="{61503A0F-2131-C446-9F93-448772369912}"/>
                </a:ext>
              </a:extLst>
            </p:cNvPr>
            <p:cNvSpPr txBox="1"/>
            <p:nvPr/>
          </p:nvSpPr>
          <p:spPr>
            <a:xfrm>
              <a:off x="1124109" y="4608434"/>
              <a:ext cx="1583055" cy="369332"/>
            </a:xfrm>
            <a:prstGeom prst="rect">
              <a:avLst/>
            </a:prstGeom>
            <a:noFill/>
          </p:spPr>
          <p:txBody>
            <a:bodyPr wrap="square" rtlCol="0">
              <a:spAutoFit/>
            </a:bodyPr>
            <a:lstStyle/>
            <a:p>
              <a:r>
                <a:rPr lang="en-US" dirty="0"/>
                <a:t>Epidemiology</a:t>
              </a:r>
            </a:p>
          </p:txBody>
        </p:sp>
        <p:sp>
          <p:nvSpPr>
            <p:cNvPr id="15" name="TextBox 14">
              <a:extLst>
                <a:ext uri="{FF2B5EF4-FFF2-40B4-BE49-F238E27FC236}">
                  <a16:creationId xmlns:a16="http://schemas.microsoft.com/office/drawing/2014/main" id="{43DB8E6F-F887-FD41-BA04-519380C1EF83}"/>
                </a:ext>
              </a:extLst>
            </p:cNvPr>
            <p:cNvSpPr txBox="1"/>
            <p:nvPr/>
          </p:nvSpPr>
          <p:spPr>
            <a:xfrm>
              <a:off x="4984587" y="4977766"/>
              <a:ext cx="1517686" cy="369332"/>
            </a:xfrm>
            <a:prstGeom prst="rect">
              <a:avLst/>
            </a:prstGeom>
            <a:noFill/>
          </p:spPr>
          <p:txBody>
            <a:bodyPr wrap="square" rtlCol="0">
              <a:spAutoFit/>
            </a:bodyPr>
            <a:lstStyle/>
            <a:p>
              <a:r>
                <a:rPr lang="en-US" dirty="0"/>
                <a:t>Endocrinology</a:t>
              </a:r>
            </a:p>
          </p:txBody>
        </p:sp>
        <p:sp>
          <p:nvSpPr>
            <p:cNvPr id="16" name="TextBox 15">
              <a:extLst>
                <a:ext uri="{FF2B5EF4-FFF2-40B4-BE49-F238E27FC236}">
                  <a16:creationId xmlns:a16="http://schemas.microsoft.com/office/drawing/2014/main" id="{7A995912-DC45-A443-9420-33A652B27B67}"/>
                </a:ext>
              </a:extLst>
            </p:cNvPr>
            <p:cNvSpPr txBox="1"/>
            <p:nvPr/>
          </p:nvSpPr>
          <p:spPr>
            <a:xfrm>
              <a:off x="3343567" y="150382"/>
              <a:ext cx="3282039" cy="380618"/>
            </a:xfrm>
            <a:prstGeom prst="rect">
              <a:avLst/>
            </a:prstGeom>
            <a:noFill/>
          </p:spPr>
          <p:txBody>
            <a:bodyPr wrap="square" rtlCol="0">
              <a:spAutoFit/>
            </a:bodyPr>
            <a:lstStyle/>
            <a:p>
              <a:r>
                <a:rPr lang="en-US" dirty="0"/>
                <a:t>Aggregation &amp; Distribution</a:t>
              </a:r>
            </a:p>
          </p:txBody>
        </p:sp>
        <p:sp>
          <p:nvSpPr>
            <p:cNvPr id="17" name="TextBox 16">
              <a:extLst>
                <a:ext uri="{FF2B5EF4-FFF2-40B4-BE49-F238E27FC236}">
                  <a16:creationId xmlns:a16="http://schemas.microsoft.com/office/drawing/2014/main" id="{632E4E2E-C94A-5440-8542-EFED375BE309}"/>
                </a:ext>
              </a:extLst>
            </p:cNvPr>
            <p:cNvSpPr txBox="1"/>
            <p:nvPr/>
          </p:nvSpPr>
          <p:spPr>
            <a:xfrm>
              <a:off x="1932121" y="509741"/>
              <a:ext cx="1908810" cy="646331"/>
            </a:xfrm>
            <a:prstGeom prst="rect">
              <a:avLst/>
            </a:prstGeom>
            <a:noFill/>
          </p:spPr>
          <p:txBody>
            <a:bodyPr wrap="square" rtlCol="0">
              <a:spAutoFit/>
            </a:bodyPr>
            <a:lstStyle/>
            <a:p>
              <a:r>
                <a:rPr lang="en-US" dirty="0"/>
                <a:t>USDA Grants Programs</a:t>
              </a:r>
            </a:p>
          </p:txBody>
        </p:sp>
        <p:sp>
          <p:nvSpPr>
            <p:cNvPr id="18" name="TextBox 17">
              <a:extLst>
                <a:ext uri="{FF2B5EF4-FFF2-40B4-BE49-F238E27FC236}">
                  <a16:creationId xmlns:a16="http://schemas.microsoft.com/office/drawing/2014/main" id="{587A2D9E-EF83-9D41-A3AF-EDB9969473B2}"/>
                </a:ext>
              </a:extLst>
            </p:cNvPr>
            <p:cNvSpPr txBox="1"/>
            <p:nvPr/>
          </p:nvSpPr>
          <p:spPr>
            <a:xfrm>
              <a:off x="6722300" y="2031472"/>
              <a:ext cx="1758666" cy="369332"/>
            </a:xfrm>
            <a:prstGeom prst="rect">
              <a:avLst/>
            </a:prstGeom>
            <a:noFill/>
          </p:spPr>
          <p:txBody>
            <a:bodyPr wrap="square" rtlCol="0">
              <a:spAutoFit/>
            </a:bodyPr>
            <a:lstStyle/>
            <a:p>
              <a:r>
                <a:rPr lang="en-US" dirty="0"/>
                <a:t>Health IT</a:t>
              </a:r>
            </a:p>
          </p:txBody>
        </p:sp>
        <p:sp>
          <p:nvSpPr>
            <p:cNvPr id="19" name="TextBox 18">
              <a:extLst>
                <a:ext uri="{FF2B5EF4-FFF2-40B4-BE49-F238E27FC236}">
                  <a16:creationId xmlns:a16="http://schemas.microsoft.com/office/drawing/2014/main" id="{AF351ACB-8308-D44B-87DB-B6C1DAEB2380}"/>
                </a:ext>
              </a:extLst>
            </p:cNvPr>
            <p:cNvSpPr txBox="1"/>
            <p:nvPr/>
          </p:nvSpPr>
          <p:spPr>
            <a:xfrm>
              <a:off x="739569" y="3641231"/>
              <a:ext cx="1390495" cy="923330"/>
            </a:xfrm>
            <a:prstGeom prst="rect">
              <a:avLst/>
            </a:prstGeom>
            <a:noFill/>
          </p:spPr>
          <p:txBody>
            <a:bodyPr wrap="square" rtlCol="0">
              <a:spAutoFit/>
            </a:bodyPr>
            <a:lstStyle/>
            <a:p>
              <a:r>
                <a:rPr lang="en-US" dirty="0"/>
                <a:t>Employee Wellness Benefits</a:t>
              </a:r>
            </a:p>
          </p:txBody>
        </p:sp>
        <p:sp>
          <p:nvSpPr>
            <p:cNvPr id="20" name="TextBox 19">
              <a:extLst>
                <a:ext uri="{FF2B5EF4-FFF2-40B4-BE49-F238E27FC236}">
                  <a16:creationId xmlns:a16="http://schemas.microsoft.com/office/drawing/2014/main" id="{D583C178-7C93-8D47-BE36-A156D1DD0599}"/>
                </a:ext>
              </a:extLst>
            </p:cNvPr>
            <p:cNvSpPr txBox="1"/>
            <p:nvPr/>
          </p:nvSpPr>
          <p:spPr>
            <a:xfrm>
              <a:off x="6493701" y="4475457"/>
              <a:ext cx="2526251" cy="369332"/>
            </a:xfrm>
            <a:prstGeom prst="rect">
              <a:avLst/>
            </a:prstGeom>
            <a:noFill/>
          </p:spPr>
          <p:txBody>
            <a:bodyPr wrap="square" rtlCol="0">
              <a:spAutoFit/>
            </a:bodyPr>
            <a:lstStyle/>
            <a:p>
              <a:r>
                <a:rPr lang="en-US" dirty="0"/>
                <a:t>Medical Licensure</a:t>
              </a:r>
            </a:p>
          </p:txBody>
        </p:sp>
        <p:sp>
          <p:nvSpPr>
            <p:cNvPr id="21" name="TextBox 20">
              <a:extLst>
                <a:ext uri="{FF2B5EF4-FFF2-40B4-BE49-F238E27FC236}">
                  <a16:creationId xmlns:a16="http://schemas.microsoft.com/office/drawing/2014/main" id="{469FA97F-3538-A44A-8139-90D401C8E6D6}"/>
                </a:ext>
              </a:extLst>
            </p:cNvPr>
            <p:cNvSpPr txBox="1"/>
            <p:nvPr/>
          </p:nvSpPr>
          <p:spPr>
            <a:xfrm>
              <a:off x="1074274" y="1167990"/>
              <a:ext cx="1793404" cy="369332"/>
            </a:xfrm>
            <a:prstGeom prst="rect">
              <a:avLst/>
            </a:prstGeom>
            <a:noFill/>
          </p:spPr>
          <p:txBody>
            <a:bodyPr wrap="square" rtlCol="0">
              <a:spAutoFit/>
            </a:bodyPr>
            <a:lstStyle/>
            <a:p>
              <a:r>
                <a:rPr lang="en-US" dirty="0"/>
                <a:t>SNAP Funding</a:t>
              </a:r>
            </a:p>
          </p:txBody>
        </p:sp>
        <p:sp>
          <p:nvSpPr>
            <p:cNvPr id="22" name="TextBox 21">
              <a:extLst>
                <a:ext uri="{FF2B5EF4-FFF2-40B4-BE49-F238E27FC236}">
                  <a16:creationId xmlns:a16="http://schemas.microsoft.com/office/drawing/2014/main" id="{0B401C2E-ABF7-9842-BEAB-EC9DF5A28EA1}"/>
                </a:ext>
              </a:extLst>
            </p:cNvPr>
            <p:cNvSpPr txBox="1"/>
            <p:nvPr/>
          </p:nvSpPr>
          <p:spPr>
            <a:xfrm>
              <a:off x="6174603" y="889890"/>
              <a:ext cx="2306363" cy="369332"/>
            </a:xfrm>
            <a:prstGeom prst="rect">
              <a:avLst/>
            </a:prstGeom>
            <a:noFill/>
          </p:spPr>
          <p:txBody>
            <a:bodyPr wrap="square" rtlCol="0">
              <a:spAutoFit/>
            </a:bodyPr>
            <a:lstStyle/>
            <a:p>
              <a:r>
                <a:rPr lang="en-US" dirty="0"/>
                <a:t>Soil Quality</a:t>
              </a:r>
            </a:p>
          </p:txBody>
        </p:sp>
        <p:sp>
          <p:nvSpPr>
            <p:cNvPr id="23" name="TextBox 22">
              <a:extLst>
                <a:ext uri="{FF2B5EF4-FFF2-40B4-BE49-F238E27FC236}">
                  <a16:creationId xmlns:a16="http://schemas.microsoft.com/office/drawing/2014/main" id="{736E02BD-201B-9746-99FE-84BA756DAC2A}"/>
                </a:ext>
              </a:extLst>
            </p:cNvPr>
            <p:cNvSpPr txBox="1"/>
            <p:nvPr/>
          </p:nvSpPr>
          <p:spPr>
            <a:xfrm>
              <a:off x="559474" y="2471340"/>
              <a:ext cx="1437747" cy="646331"/>
            </a:xfrm>
            <a:prstGeom prst="rect">
              <a:avLst/>
            </a:prstGeom>
            <a:noFill/>
          </p:spPr>
          <p:txBody>
            <a:bodyPr wrap="square" rtlCol="0">
              <a:spAutoFit/>
            </a:bodyPr>
            <a:lstStyle/>
            <a:p>
              <a:r>
                <a:rPr lang="en-US" dirty="0"/>
                <a:t>Behavioral Economics</a:t>
              </a:r>
            </a:p>
          </p:txBody>
        </p:sp>
        <p:sp>
          <p:nvSpPr>
            <p:cNvPr id="24" name="TextBox 23">
              <a:extLst>
                <a:ext uri="{FF2B5EF4-FFF2-40B4-BE49-F238E27FC236}">
                  <a16:creationId xmlns:a16="http://schemas.microsoft.com/office/drawing/2014/main" id="{56395526-5AED-5F4C-B387-6D4B2B39A292}"/>
                </a:ext>
              </a:extLst>
            </p:cNvPr>
            <p:cNvSpPr txBox="1"/>
            <p:nvPr/>
          </p:nvSpPr>
          <p:spPr>
            <a:xfrm>
              <a:off x="3891511" y="4916379"/>
              <a:ext cx="1625600" cy="646331"/>
            </a:xfrm>
            <a:prstGeom prst="rect">
              <a:avLst/>
            </a:prstGeom>
            <a:noFill/>
          </p:spPr>
          <p:txBody>
            <a:bodyPr wrap="square" rtlCol="0">
              <a:spAutoFit/>
            </a:bodyPr>
            <a:lstStyle/>
            <a:p>
              <a:r>
                <a:rPr lang="en-US" dirty="0"/>
                <a:t>Nutrition Science</a:t>
              </a:r>
            </a:p>
          </p:txBody>
        </p:sp>
        <p:sp>
          <p:nvSpPr>
            <p:cNvPr id="25" name="TextBox 24">
              <a:extLst>
                <a:ext uri="{FF2B5EF4-FFF2-40B4-BE49-F238E27FC236}">
                  <a16:creationId xmlns:a16="http://schemas.microsoft.com/office/drawing/2014/main" id="{2EC26D6A-8136-E648-9D12-CE5BE95B1D7C}"/>
                </a:ext>
              </a:extLst>
            </p:cNvPr>
            <p:cNvSpPr txBox="1"/>
            <p:nvPr/>
          </p:nvSpPr>
          <p:spPr>
            <a:xfrm>
              <a:off x="1068456" y="1984796"/>
              <a:ext cx="1727329" cy="369332"/>
            </a:xfrm>
            <a:prstGeom prst="rect">
              <a:avLst/>
            </a:prstGeom>
            <a:noFill/>
          </p:spPr>
          <p:txBody>
            <a:bodyPr wrap="square" rtlCol="0">
              <a:spAutoFit/>
            </a:bodyPr>
            <a:lstStyle/>
            <a:p>
              <a:r>
                <a:rPr lang="en-US" dirty="0"/>
                <a:t>Chef Instructors</a:t>
              </a:r>
            </a:p>
          </p:txBody>
        </p:sp>
        <p:sp>
          <p:nvSpPr>
            <p:cNvPr id="26" name="TextBox 25">
              <a:extLst>
                <a:ext uri="{FF2B5EF4-FFF2-40B4-BE49-F238E27FC236}">
                  <a16:creationId xmlns:a16="http://schemas.microsoft.com/office/drawing/2014/main" id="{0EE42E07-66DE-9942-869D-9064E7B5CB21}"/>
                </a:ext>
              </a:extLst>
            </p:cNvPr>
            <p:cNvSpPr txBox="1"/>
            <p:nvPr/>
          </p:nvSpPr>
          <p:spPr>
            <a:xfrm>
              <a:off x="902734" y="3071852"/>
              <a:ext cx="1809097" cy="584775"/>
            </a:xfrm>
            <a:prstGeom prst="rect">
              <a:avLst/>
            </a:prstGeom>
            <a:noFill/>
          </p:spPr>
          <p:txBody>
            <a:bodyPr wrap="square" rtlCol="0">
              <a:spAutoFit/>
            </a:bodyPr>
            <a:lstStyle/>
            <a:p>
              <a:r>
                <a:rPr lang="en-US" sz="1600" dirty="0"/>
                <a:t>Dietary Quality Assessments</a:t>
              </a:r>
            </a:p>
          </p:txBody>
        </p:sp>
        <p:sp>
          <p:nvSpPr>
            <p:cNvPr id="27" name="TextBox 26">
              <a:extLst>
                <a:ext uri="{FF2B5EF4-FFF2-40B4-BE49-F238E27FC236}">
                  <a16:creationId xmlns:a16="http://schemas.microsoft.com/office/drawing/2014/main" id="{8A0BF9FB-FBEC-444C-B9B4-E0DCFA69731A}"/>
                </a:ext>
              </a:extLst>
            </p:cNvPr>
            <p:cNvSpPr txBox="1"/>
            <p:nvPr/>
          </p:nvSpPr>
          <p:spPr>
            <a:xfrm>
              <a:off x="342900" y="1575422"/>
              <a:ext cx="2452885" cy="369332"/>
            </a:xfrm>
            <a:prstGeom prst="rect">
              <a:avLst/>
            </a:prstGeom>
            <a:noFill/>
          </p:spPr>
          <p:txBody>
            <a:bodyPr wrap="square" rtlCol="0">
              <a:spAutoFit/>
            </a:bodyPr>
            <a:lstStyle/>
            <a:p>
              <a:r>
                <a:rPr lang="en-US" dirty="0"/>
                <a:t>Retail Management</a:t>
              </a:r>
            </a:p>
          </p:txBody>
        </p:sp>
      </p:grpSp>
    </p:spTree>
    <p:extLst>
      <p:ext uri="{BB962C8B-B14F-4D97-AF65-F5344CB8AC3E}">
        <p14:creationId xmlns:p14="http://schemas.microsoft.com/office/powerpoint/2010/main" val="2408903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3490</TotalTime>
  <Words>1704</Words>
  <Application>Microsoft Macintosh PowerPoint</Application>
  <PresentationFormat>On-screen Show (16:10)</PresentationFormat>
  <Paragraphs>134</Paragraphs>
  <Slides>14</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Arial Nova</vt:lpstr>
      <vt:lpstr>Calibri</vt:lpstr>
      <vt:lpstr>Calibri Light</vt:lpstr>
      <vt:lpstr>Office Theme</vt:lpstr>
      <vt:lpstr>Food Access and Health Care</vt:lpstr>
      <vt:lpstr>Food Access in Health Care Consortium</vt:lpstr>
      <vt:lpstr>Building structures for effective collaboration between health care and the food system*.   *Not food service at hospitals, we work in complement to those programs. </vt:lpstr>
      <vt:lpstr>PowerPoint Presentation</vt:lpstr>
      <vt:lpstr>PowerPoint Presentation</vt:lpstr>
      <vt:lpstr>PowerPoint Presentation</vt:lpstr>
      <vt:lpstr>PowerPoint Presentation</vt:lpstr>
      <vt:lpstr>PowerPoint Presentation</vt:lpstr>
      <vt:lpstr>PowerPoint Presentation</vt:lpstr>
      <vt:lpstr>We need to bring together many areas of expertise – everyone becoming an expert in everything is not possible.</vt:lpstr>
      <vt:lpstr>PowerPoint Presentation</vt:lpstr>
      <vt:lpstr>PowerPoint Presentation</vt:lpstr>
      <vt:lpstr>PowerPoint Presentation</vt:lpstr>
      <vt:lpstr>Food Access and Health Care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Lawrence Miller</dc:creator>
  <cp:lastModifiedBy>Lawrence Miller</cp:lastModifiedBy>
  <cp:revision>50</cp:revision>
  <cp:lastPrinted>2021-02-05T13:20:38Z</cp:lastPrinted>
  <dcterms:created xsi:type="dcterms:W3CDTF">2021-02-05T11:46:15Z</dcterms:created>
  <dcterms:modified xsi:type="dcterms:W3CDTF">2021-11-22T19:20:10Z</dcterms:modified>
</cp:coreProperties>
</file>